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46"/>
  </p:notesMasterIdLst>
  <p:handoutMasterIdLst>
    <p:handoutMasterId r:id="rId47"/>
  </p:handoutMasterIdLst>
  <p:sldIdLst>
    <p:sldId id="256" r:id="rId2"/>
    <p:sldId id="257" r:id="rId3"/>
    <p:sldId id="258" r:id="rId4"/>
    <p:sldId id="259" r:id="rId5"/>
    <p:sldId id="317" r:id="rId6"/>
    <p:sldId id="261" r:id="rId7"/>
    <p:sldId id="262" r:id="rId8"/>
    <p:sldId id="318" r:id="rId9"/>
    <p:sldId id="264" r:id="rId10"/>
    <p:sldId id="287" r:id="rId11"/>
    <p:sldId id="266" r:id="rId12"/>
    <p:sldId id="273" r:id="rId13"/>
    <p:sldId id="274" r:id="rId14"/>
    <p:sldId id="327" r:id="rId15"/>
    <p:sldId id="328" r:id="rId16"/>
    <p:sldId id="277" r:id="rId17"/>
    <p:sldId id="329" r:id="rId18"/>
    <p:sldId id="279" r:id="rId19"/>
    <p:sldId id="294" r:id="rId20"/>
    <p:sldId id="330" r:id="rId21"/>
    <p:sldId id="331" r:id="rId22"/>
    <p:sldId id="332" r:id="rId23"/>
    <p:sldId id="295" r:id="rId24"/>
    <p:sldId id="333" r:id="rId25"/>
    <p:sldId id="334" r:id="rId26"/>
    <p:sldId id="335" r:id="rId27"/>
    <p:sldId id="336" r:id="rId28"/>
    <p:sldId id="337" r:id="rId29"/>
    <p:sldId id="338" r:id="rId30"/>
    <p:sldId id="340" r:id="rId31"/>
    <p:sldId id="339" r:id="rId32"/>
    <p:sldId id="341" r:id="rId33"/>
    <p:sldId id="309" r:id="rId34"/>
    <p:sldId id="342" r:id="rId35"/>
    <p:sldId id="343" r:id="rId36"/>
    <p:sldId id="350" r:id="rId37"/>
    <p:sldId id="351" r:id="rId38"/>
    <p:sldId id="345" r:id="rId39"/>
    <p:sldId id="346" r:id="rId40"/>
    <p:sldId id="347" r:id="rId41"/>
    <p:sldId id="348" r:id="rId42"/>
    <p:sldId id="349" r:id="rId43"/>
    <p:sldId id="307" r:id="rId44"/>
    <p:sldId id="316" r:id="rId45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757B"/>
    <a:srgbClr val="D5FDFE"/>
    <a:srgbClr val="91D2F3"/>
    <a:srgbClr val="81B4E2"/>
    <a:srgbClr val="A79D8E"/>
    <a:srgbClr val="DDB445"/>
    <a:srgbClr val="051222"/>
    <a:srgbClr val="E9A14A"/>
    <a:srgbClr val="927FBF"/>
    <a:srgbClr val="7EB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5" autoAdjust="0"/>
    <p:restoredTop sz="86459" autoAdjust="0"/>
  </p:normalViewPr>
  <p:slideViewPr>
    <p:cSldViewPr snapToObjects="1">
      <p:cViewPr varScale="1">
        <p:scale>
          <a:sx n="95" d="100"/>
          <a:sy n="95" d="100"/>
        </p:scale>
        <p:origin x="312" y="90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-27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Macro-Enabled_Worksheet.xlsm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44"/>
      <c:rotY val="20"/>
      <c:depthPercent val="100"/>
      <c:rAngAx val="1"/>
    </c:view3D>
    <c:floor>
      <c:thickness val="0"/>
      <c:spPr>
        <a:solidFill>
          <a:srgbClr val="C0C0C0"/>
        </a:solidFill>
        <a:ln w="3175" cap="flat" cmpd="sng" algn="ctr">
          <a:solidFill>
            <a:srgbClr val="000000"/>
          </a:solidFill>
          <a:prstDash val="solid"/>
          <a:round/>
        </a:ln>
        <a:effectLst/>
        <a:sp3d contourW="3175">
          <a:contourClr>
            <a:srgbClr val="000000"/>
          </a:contourClr>
        </a:sp3d>
      </c:spPr>
    </c:floor>
    <c:sideWall>
      <c:thickness val="0"/>
      <c:spPr>
        <a:noFill/>
        <a:ln w="12700">
          <a:solidFill>
            <a:srgbClr val="000000"/>
          </a:solidFill>
          <a:prstDash val="solid"/>
        </a:ln>
        <a:effectLst/>
        <a:sp3d contourW="12700">
          <a:contourClr>
            <a:srgbClr val="000000"/>
          </a:contourClr>
        </a:sp3d>
      </c:spPr>
    </c:sideWall>
    <c:backWall>
      <c:thickness val="0"/>
      <c:spPr>
        <a:noFill/>
        <a:ln w="12700">
          <a:solidFill>
            <a:srgbClr val="000000"/>
          </a:solidFill>
          <a:prstDash val="solid"/>
        </a:ln>
        <a:effectLst/>
        <a:sp3d contourW="12700">
          <a:contourClr>
            <a:srgbClr val="000000"/>
          </a:contourClr>
        </a:sp3d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Lysimeter</c:v>
                </c:pt>
              </c:strCache>
            </c:strRef>
          </c:tx>
          <c:spPr>
            <a:solidFill>
              <a:srgbClr val="DDB445"/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invertIfNegative val="0"/>
          <c:cat>
            <c:strRef>
              <c:f>Sheet1!$B$1:$F$1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1"/>
                <c:pt idx="0">
                  <c:v>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02-4DB9-9423-53250DC3BF2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SEBAL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dist="35921" dir="2700000" algn="br">
                <a:srgbClr val="000000"/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A79D8E"/>
              </a:solidFill>
              <a:ln>
                <a:noFill/>
              </a:ln>
              <a:effectLst>
                <a:outerShdw dist="35921" dir="2700000" algn="br">
                  <a:srgbClr val="000000"/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1202-4DB9-9423-53250DC3BF2B}"/>
              </c:ext>
            </c:extLst>
          </c:dPt>
          <c:cat>
            <c:strRef>
              <c:f>Sheet1!$B$1:$F$1</c:f>
              <c:strCache>
                <c:ptCount val="1"/>
                <c:pt idx="0">
                  <c:v>Total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1"/>
                <c:pt idx="0">
                  <c:v>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02-4DB9-9423-53250DC3B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89264192"/>
        <c:axId val="-889269296"/>
        <c:axId val="0"/>
      </c:bar3DChart>
      <c:catAx>
        <c:axId val="-88926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3505" cap="flat" cmpd="sng" algn="ctr">
            <a:solidFill>
              <a:srgbClr val="00000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rgbClr val="000000"/>
                </a:solidFill>
                <a:latin typeface="+mn-lt"/>
                <a:ea typeface="Arial Black"/>
                <a:cs typeface="Arial Black"/>
              </a:defRPr>
            </a:pPr>
            <a:endParaRPr lang="en-US"/>
          </a:p>
        </c:txPr>
        <c:crossAx val="-889269296"/>
        <c:crosses val="autoZero"/>
        <c:auto val="1"/>
        <c:lblAlgn val="ctr"/>
        <c:lblOffset val="100"/>
        <c:noMultiLvlLbl val="0"/>
      </c:catAx>
      <c:valAx>
        <c:axId val="-889269296"/>
        <c:scaling>
          <c:orientation val="minMax"/>
          <c:max val="800"/>
          <c:min val="0"/>
        </c:scaling>
        <c:delete val="0"/>
        <c:axPos val="l"/>
        <c:majorGridlines>
          <c:spPr>
            <a:ln w="3505" cap="flat" cmpd="sng" algn="ctr">
              <a:solidFill>
                <a:srgbClr val="000000"/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rgbClr val="000000"/>
                    </a:solidFill>
                    <a:latin typeface="+mn-lt"/>
                    <a:ea typeface="Arial Black"/>
                    <a:cs typeface="Arial Black"/>
                  </a:defRPr>
                </a:pPr>
                <a:r>
                  <a:rPr lang="en-US" sz="1400" dirty="0">
                    <a:latin typeface="+mn-lt"/>
                  </a:rPr>
                  <a:t>ET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rgbClr val="000000"/>
                  </a:solidFill>
                  <a:latin typeface="+mn-lt"/>
                  <a:ea typeface="Arial Black"/>
                  <a:cs typeface="Arial Black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505" cap="flat" cmpd="sng" algn="ctr">
            <a:solidFill>
              <a:srgbClr val="000000"/>
            </a:solidFill>
            <a:prstDash val="solid"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200" b="1" i="0" u="none" strike="noStrike" kern="1200" baseline="0">
                <a:solidFill>
                  <a:srgbClr val="000000"/>
                </a:solidFill>
                <a:latin typeface="+mn-lt"/>
                <a:ea typeface="Arial Black"/>
                <a:cs typeface="Arial Black"/>
              </a:defRPr>
            </a:pPr>
            <a:endParaRPr lang="en-US"/>
          </a:p>
        </c:txPr>
        <c:crossAx val="-889264192"/>
        <c:crosses val="autoZero"/>
        <c:crossBetween val="between"/>
        <c:majorUnit val="100"/>
        <c:minorUnit val="50"/>
      </c:valAx>
      <c:spPr>
        <a:noFill/>
        <a:ln w="28038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104" b="1" i="0" u="none" strike="noStrike" baseline="0">
          <a:solidFill>
            <a:srgbClr val="000000"/>
          </a:solidFill>
          <a:latin typeface="Arial Black"/>
          <a:ea typeface="Arial Black"/>
          <a:cs typeface="Arial Black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34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that we will now shift our focus on water resources management </a:t>
            </a: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12648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2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that we will now shift our focus on water resources management </a:t>
            </a: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1264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Prototype system completed – online web and mobile currently publicly accessible</a:t>
            </a:r>
          </a:p>
          <a:p>
            <a:r>
              <a:rPr lang="en-US" dirty="0"/>
              <a:t>System currently being tested by multiple growers</a:t>
            </a:r>
          </a:p>
          <a:p>
            <a:r>
              <a:rPr lang="en-US" dirty="0"/>
              <a:t>Integration with UCCE CropManage irrigation management tool</a:t>
            </a:r>
          </a:p>
          <a:p>
            <a:r>
              <a:rPr lang="en-US" dirty="0"/>
              <a:t>Prototype calculator for on-farm water use efficient metrics completed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Prototype system completed – online web and mobile currently publicly accessible</a:t>
            </a:r>
          </a:p>
          <a:p>
            <a:r>
              <a:rPr lang="en-US" dirty="0"/>
              <a:t>System currently being tested by multiple growers</a:t>
            </a:r>
          </a:p>
          <a:p>
            <a:r>
              <a:rPr lang="en-US" dirty="0"/>
              <a:t>Integration with UCCE CropManage irrigation management tool</a:t>
            </a:r>
          </a:p>
          <a:p>
            <a:r>
              <a:rPr lang="en-US" dirty="0"/>
              <a:t>Prototype calculator for on-farm water use efficient metrics completed</a:t>
            </a:r>
          </a:p>
          <a:p>
            <a:endParaRPr lang="es-ES_trad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77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METRIC ET used for deciding water deficit</a:t>
            </a:r>
          </a:p>
          <a:p>
            <a:endParaRPr lang="en-US" sz="1600" dirty="0"/>
          </a:p>
          <a:p>
            <a:r>
              <a:rPr lang="en-US" sz="1600" dirty="0"/>
              <a:t>Example: Based on the ET and NDVI analysis Idaho Department of Water Resources verified that certain fields that claimed to be water deficit actually were not!</a:t>
            </a:r>
          </a:p>
          <a:p>
            <a:endParaRPr lang="es-ES_trad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85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85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744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66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Prototype system completed – online web and mobile currently publicly accessible</a:t>
            </a:r>
          </a:p>
          <a:p>
            <a:r>
              <a:rPr lang="en-US" dirty="0"/>
              <a:t>System currently being tested by multiple growers</a:t>
            </a:r>
          </a:p>
          <a:p>
            <a:r>
              <a:rPr lang="en-US" dirty="0"/>
              <a:t>Integration with UCCE CropManage irrigation management tool</a:t>
            </a:r>
          </a:p>
          <a:p>
            <a:r>
              <a:rPr lang="en-US" dirty="0"/>
              <a:t>Prototype calculator for on-farm water use efficient metrics completed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07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161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1600" b="1" dirty="0"/>
              <a:t>ET is influenced more by (and correlated with) Surface</a:t>
            </a:r>
            <a:r>
              <a:rPr lang="en-US" altLang="en-US" sz="1600" b="1" baseline="0" dirty="0"/>
              <a:t> </a:t>
            </a:r>
            <a:r>
              <a:rPr lang="en-US" altLang="en-US" sz="1600" b="1" dirty="0"/>
              <a:t>Temperature, rather than with Vegetation Amount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21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360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5716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400" dirty="0"/>
              <a:t>ET depends on many variables:</a:t>
            </a:r>
          </a:p>
          <a:p>
            <a:r>
              <a:rPr lang="en-US" sz="1400" dirty="0"/>
              <a:t>	- </a:t>
            </a:r>
            <a:r>
              <a:rPr lang="en-US" sz="1200" dirty="0"/>
              <a:t>Solar radiation at the Surface</a:t>
            </a:r>
          </a:p>
          <a:p>
            <a:r>
              <a:rPr lang="en-US" sz="1200" dirty="0"/>
              <a:t>	- Land and Air Temperatures and Humidity</a:t>
            </a:r>
          </a:p>
          <a:p>
            <a:r>
              <a:rPr lang="en-US" sz="1200" dirty="0"/>
              <a:t>	- Surface Winds</a:t>
            </a:r>
          </a:p>
          <a:p>
            <a:r>
              <a:rPr lang="en-US" sz="1200" dirty="0"/>
              <a:t>	- Soil Conditions</a:t>
            </a:r>
          </a:p>
          <a:p>
            <a:r>
              <a:rPr lang="en-US" sz="1200" dirty="0"/>
              <a:t>	- Vegetation Cover and Types</a:t>
            </a:r>
          </a:p>
          <a:p>
            <a:pPr marL="342900" indent="-342900">
              <a:buFont typeface="Arial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Highly Variable in Space/Time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161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Lys:</a:t>
            </a:r>
            <a:r>
              <a:rPr lang="en-US" baseline="0" dirty="0"/>
              <a:t> USGS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10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Global ET Based on MODIS</a:t>
            </a:r>
            <a:br>
              <a:rPr lang="en-US" dirty="0"/>
            </a:br>
            <a:r>
              <a:rPr lang="en-US" dirty="0"/>
              <a:t>Averaged over 2000-2006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that we will now shift our focus on water resources management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56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7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370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Land Surface Temperatures and Land Cover from remote sensing are used</a:t>
            </a:r>
            <a:r>
              <a:rPr lang="en-US" sz="1600" baseline="0" dirty="0"/>
              <a:t> </a:t>
            </a:r>
            <a:r>
              <a:rPr lang="en-US" sz="1600" dirty="0"/>
              <a:t>(MODIS and Landsat)</a:t>
            </a:r>
          </a:p>
          <a:p>
            <a:endParaRPr lang="es-ES_trad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83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81622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573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489609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489609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9"/>
            <a:ext cx="5806440" cy="448961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  <p:sldLayoutId id="2147493515" r:id="rId10"/>
    <p:sldLayoutId id="2147493519" r:id="rId11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o.org/docrep/X0490E/x0490e04.htm#determining evapotranspira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das.gsfc.nasa.gov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fao.org/docrep/X0490E/x0490e04.htm#determining evapotranspiratio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o.org/docrep/X0490E/x0490e06.htm#penman monteith equation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3.nasa.gov/water/static/media/other/Day1_S2-5_Kilic.pdf" TargetMode="External"/><Relationship Id="rId7" Type="http://schemas.openxmlformats.org/officeDocument/2006/relationships/hyperlink" Target="http://ldas.gsfc.nasa.gov/gldas/" TargetMode="External"/><Relationship Id="rId2" Type="http://schemas.openxmlformats.org/officeDocument/2006/relationships/hyperlink" Target="https://c3.nasa.gov/water/static/media/other/Day1_S1-3_Allen.pdf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ospo.noaa.gov/Products/land/getd/index.html" TargetMode="External"/><Relationship Id="rId5" Type="http://schemas.openxmlformats.org/officeDocument/2006/relationships/hyperlink" Target="https://c3.nasa.gov/water/static/media/other/Day1_S1-4_Anderson.pdf" TargetMode="External"/><Relationship Id="rId4" Type="http://schemas.openxmlformats.org/officeDocument/2006/relationships/hyperlink" Target="https://c3.nasa.gov/water/static/media/other/Day1_S3-3_Allen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das.gsfc.nasa.gov/nldas" TargetMode="External"/><Relationship Id="rId2" Type="http://schemas.openxmlformats.org/officeDocument/2006/relationships/hyperlink" Target="https://c3.nasa.gov/water/static/media/other/Day1_S2-2_Melton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3.nasa.gov/water/static/media/other/Day2_S1-4_Wu_2.pdf" TargetMode="External"/><Relationship Id="rId4" Type="http://schemas.openxmlformats.org/officeDocument/2006/relationships/hyperlink" Target="http://www2.usgs.gov/climate_landuse/lcs/projects/wsmartet.asp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eflux-level1.appspot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c3.nasa.gov/water/static/media/other/Day1_S2-3_Mendez.pdf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hyperlink" Target="http://ec2-54-196-147-232.compute-1.amazonaws.com/dgw/sims/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3.nasa.gov/water/static/media/other/Day1_S2-3_Mendez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ec2-54-196-147-232.compute-1.amazonaws.com/dgw/sims/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3.nasa.gov/water/static/media/other/Day1_S1-3_Allen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at.gsfc.nasa.gov/watching-water-use-in-the-southwest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hyperlink" Target="https://c3.nasa.gov/water/static/media/other/Day1_S1-3_Allen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eeflux-level1.appspot.com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eeflux-level1.appspot.com/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eeflux-level1.appspot.com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eeflux-level1.appspot.com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set.gsfc.nasa.gov/water/webinars/apps-et-sma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Resumen General de la Evapotranspiración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/>
              <a:t>15 de Noviembre, 2022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Métodos de Estimar la ET </a:t>
            </a:r>
            <a:br>
              <a:rPr lang="es-ES_tradnl" noProof="0" dirty="0"/>
            </a:br>
            <a:r>
              <a:rPr lang="es-ES_tradnl" noProof="0" dirty="0"/>
              <a:t>en Base a la Teledetección</a:t>
            </a:r>
          </a:p>
        </p:txBody>
      </p:sp>
    </p:spTree>
    <p:extLst>
      <p:ext uri="{BB962C8B-B14F-4D97-AF65-F5344CB8AC3E}">
        <p14:creationId xmlns:p14="http://schemas.microsoft.com/office/powerpoint/2010/main" val="272506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3200" noProof="0" dirty="0"/>
              <a:t>Sensores Satelitales y Observaciones para la ET</a:t>
            </a:r>
            <a:endParaRPr lang="es-ES_tradnl" sz="2100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3962387"/>
              </p:ext>
            </p:extLst>
          </p:nvPr>
        </p:nvGraphicFramePr>
        <p:xfrm>
          <a:off x="242888" y="1130301"/>
          <a:ext cx="11703685" cy="401222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522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97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584"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Satélite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Sensor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Característica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9451"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Terra y Aqua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noProof="0" dirty="0"/>
                        <a:t>MODIS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noProof="0" dirty="0"/>
                        <a:t>Índice de Vegetación de Diferencia Normalizada</a:t>
                      </a:r>
                      <a:r>
                        <a:rPr lang="x-none" baseline="0" noProof="0" dirty="0"/>
                        <a:t> (NDVI por sus siglas en inglés)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noProof="0" dirty="0"/>
                        <a:t>Índice de Área Foliar</a:t>
                      </a:r>
                      <a:r>
                        <a:rPr lang="x-none" baseline="0" noProof="0" dirty="0"/>
                        <a:t> (LAI por sus siglas en inglés)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baseline="0" noProof="0" dirty="0"/>
                        <a:t>Albedo (fracción de la radiación solar en la superficie reflejada)</a:t>
                      </a:r>
                      <a:endParaRPr lang="x-none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265">
                <a:tc>
                  <a:txBody>
                    <a:bodyPr/>
                    <a:lstStyle/>
                    <a:p>
                      <a:pPr algn="ctr"/>
                      <a:r>
                        <a:rPr lang="x-none" noProof="0" dirty="0"/>
                        <a:t>Landsat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x-none" noProof="0" dirty="0"/>
                        <a:t>OLI,</a:t>
                      </a:r>
                      <a:r>
                        <a:rPr lang="x-none" baseline="0" noProof="0" dirty="0"/>
                        <a:t> ETM+, TIRS</a:t>
                      </a:r>
                      <a:endParaRPr lang="x-none" noProof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noProof="0" dirty="0"/>
                        <a:t>Reflectancia espectral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noProof="0" dirty="0"/>
                        <a:t>Emisión Térmica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70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Importancia de </a:t>
            </a:r>
            <a:r>
              <a:rPr lang="es-ES_tradnl" noProof="0" dirty="0" err="1"/>
              <a:t>Landsat</a:t>
            </a:r>
            <a:r>
              <a:rPr lang="es-ES_tradnl" noProof="0" dirty="0"/>
              <a:t> para ET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Permite observar la ET a nivel de parcela (30 m de resolución) – resolución mucho más alta que la ET basada en MODIS (1 km)</a:t>
            </a:r>
          </a:p>
          <a:p>
            <a:r>
              <a:rPr lang="es-ES_tradnl" noProof="0" dirty="0"/>
              <a:t>Tiene una banda térmica que es importante para algunos métodos de calcular la 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Image</a:t>
            </a:r>
            <a:r>
              <a:rPr lang="es-ES_tradnl" noProof="0" dirty="0"/>
              <a:t> </a:t>
            </a:r>
            <a:r>
              <a:rPr lang="es-ES_tradnl" noProof="0" dirty="0" err="1"/>
              <a:t>Credit</a:t>
            </a:r>
            <a:r>
              <a:rPr lang="es-ES_tradnl" noProof="0" dirty="0"/>
              <a:t>: Richard Allen, </a:t>
            </a:r>
            <a:r>
              <a:rPr lang="es-ES_tradnl" noProof="0" dirty="0" err="1"/>
              <a:t>University</a:t>
            </a:r>
            <a:r>
              <a:rPr lang="es-ES_tradnl" noProof="0" dirty="0"/>
              <a:t> of Idaho</a:t>
            </a:r>
          </a:p>
        </p:txBody>
      </p:sp>
      <p:pic>
        <p:nvPicPr>
          <p:cNvPr id="4" name="Picture 3" descr="Screen Shot 2015-10-15 at 5.1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224" y="2551634"/>
            <a:ext cx="4944375" cy="338577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6400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Estimación de la ET – ¡no</a:t>
            </a:r>
            <a:r>
              <a:rPr lang="es-ES_tradnl" altLang="ja-JP" noProof="0" dirty="0"/>
              <a:t> es fácil</a:t>
            </a:r>
            <a:r>
              <a:rPr lang="es-ES_tradnl" noProof="0"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La ET se puede derivar principalmente de:</a:t>
            </a:r>
          </a:p>
          <a:p>
            <a:pPr lvl="1"/>
            <a:r>
              <a:rPr lang="es-ES_tradnl" noProof="0" dirty="0"/>
              <a:t>El Balance Hidrológico Superficial</a:t>
            </a:r>
          </a:p>
          <a:p>
            <a:pPr lvl="2"/>
            <a:r>
              <a:rPr lang="es-ES_tradnl" noProof="0" dirty="0"/>
              <a:t>ET = Precipitación + Irrigación – Escorrentía – Aguas Subterráneas + Transporte Vertical del Agua ± Flujo </a:t>
            </a:r>
            <a:r>
              <a:rPr lang="es-ES_tradnl" noProof="0" dirty="0" err="1"/>
              <a:t>Subsuperficial</a:t>
            </a:r>
            <a:r>
              <a:rPr lang="es-ES_tradnl" noProof="0" dirty="0"/>
              <a:t> ± Contenido Húmedo del Suelo</a:t>
            </a:r>
          </a:p>
          <a:p>
            <a:pPr lvl="1"/>
            <a:r>
              <a:rPr lang="es-ES_tradnl" noProof="0" dirty="0"/>
              <a:t>El Balance Energético Superficial</a:t>
            </a:r>
          </a:p>
          <a:p>
            <a:pPr lvl="2"/>
            <a:r>
              <a:rPr lang="es-ES_tradnl" noProof="0" dirty="0"/>
              <a:t>ET (Flujo Térmico Latente) = Radiación Neta en la Superficie – Flujo Térmico al Suelo – Flujo Térmico Sensible</a:t>
            </a:r>
          </a:p>
          <a:p>
            <a:pPr lvl="1"/>
            <a:r>
              <a:rPr lang="es-ES_tradnl" noProof="0" dirty="0"/>
              <a:t>Datos Meteorológicos y de la Vegetación/Cultivos (Ecuación </a:t>
            </a:r>
            <a:r>
              <a:rPr lang="es-ES_tradnl" noProof="0" dirty="0" err="1"/>
              <a:t>Penman-Monteith</a:t>
            </a:r>
            <a:r>
              <a:rPr lang="es-ES_tradnl" noProof="0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>
                <a:hlinkClick r:id="rId3"/>
              </a:rPr>
              <a:t>http://www.fao.org/docrep/X0490E/x0490e04.htm#determining%20evapotranspiration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7894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Estimación de la ET con Modelos de la Superficie Terrestre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927117"/>
          </a:xfrm>
        </p:spPr>
        <p:txBody>
          <a:bodyPr>
            <a:normAutofit fontScale="92500"/>
          </a:bodyPr>
          <a:lstStyle/>
          <a:p>
            <a:pPr marL="146278" indent="0">
              <a:buNone/>
            </a:pPr>
            <a:r>
              <a:rPr lang="es-ES_tradnl" noProof="0" dirty="0"/>
              <a:t>Se integran observaciones por satélite y en el suelo dentro de modelos numéricos sofisticados basados en métodos de balance hidrológico y energético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Global 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 (GLDAS): </a:t>
            </a:r>
            <a:r>
              <a:rPr lang="es-ES_tradnl" noProof="0" dirty="0">
                <a:hlinkClick r:id="rId2"/>
              </a:rPr>
              <a:t>http://ldas.gsfc.nasa.gov</a:t>
            </a:r>
            <a:r>
              <a:rPr lang="es-ES_tradnl" noProof="0" dirty="0"/>
              <a:t>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2252" y="2057400"/>
            <a:ext cx="5806440" cy="3945886"/>
          </a:xfrm>
          <a:prstGeom prst="rect">
            <a:avLst/>
          </a:prstGeom>
        </p:spPr>
        <p:txBody>
          <a:bodyPr vert="horz" lIns="0" tIns="60949" rIns="121899" bIns="60949" rtlCol="0">
            <a:normAutofit lnSpcReduction="10000"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None/>
            </a:pPr>
            <a:r>
              <a:rPr lang="x-none" b="1" dirty="0"/>
              <a:t>Entradas de la Teledetección</a:t>
            </a:r>
          </a:p>
          <a:p>
            <a:r>
              <a:rPr lang="x-none" dirty="0"/>
              <a:t>Radiación Solar en la Superficie</a:t>
            </a:r>
          </a:p>
          <a:p>
            <a:pPr lvl="1"/>
            <a:r>
              <a:rPr lang="x-none" dirty="0"/>
              <a:t>de modelos atmosféricos con la asimilación de datos satelitales</a:t>
            </a:r>
          </a:p>
          <a:p>
            <a:r>
              <a:rPr lang="x-none" dirty="0"/>
              <a:t>Precipitación (TRMM y Multi-Satélite)</a:t>
            </a:r>
          </a:p>
          <a:p>
            <a:r>
              <a:rPr lang="x-none" dirty="0"/>
              <a:t>Clasificación de la Vegetación e Índice de Área Foliar (MODIS &amp;y AVHRR)</a:t>
            </a:r>
          </a:p>
          <a:p>
            <a:r>
              <a:rPr lang="x-none" dirty="0"/>
              <a:t>Topografía (Landsat)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40132" y="2057400"/>
            <a:ext cx="5806440" cy="38800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None/>
            </a:pPr>
            <a:r>
              <a:rPr lang="x-none" b="1" dirty="0"/>
              <a:t>Productos Integrados</a:t>
            </a:r>
          </a:p>
          <a:p>
            <a:r>
              <a:rPr lang="x-none" dirty="0"/>
              <a:t>Humedad del Suelo</a:t>
            </a:r>
          </a:p>
          <a:p>
            <a:r>
              <a:rPr lang="x-none" dirty="0"/>
              <a:t>Evapotranspiración</a:t>
            </a:r>
          </a:p>
          <a:p>
            <a:pPr lvl="1"/>
            <a:r>
              <a:rPr lang="x-none" dirty="0"/>
              <a:t>Escorrentía Superficial/Sub-Superficial</a:t>
            </a:r>
          </a:p>
          <a:p>
            <a:pPr lvl="1"/>
            <a:r>
              <a:rPr lang="x-none" dirty="0"/>
              <a:t>Equivalente en Agua de la Nieve</a:t>
            </a:r>
          </a:p>
        </p:txBody>
      </p:sp>
    </p:spTree>
    <p:extLst>
      <p:ext uri="{BB962C8B-B14F-4D97-AF65-F5344CB8AC3E}">
        <p14:creationId xmlns:p14="http://schemas.microsoft.com/office/powerpoint/2010/main" val="6154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Estimación de la ET Según el Balance Energético Superficial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6545912" cy="4807125"/>
          </a:xfrm>
        </p:spPr>
        <p:txBody>
          <a:bodyPr/>
          <a:lstStyle/>
          <a:p>
            <a:r>
              <a:rPr lang="es-ES_tradnl" noProof="0" dirty="0"/>
              <a:t>Varios grupos utilizan este método para desarrollar productos de la ET</a:t>
            </a:r>
          </a:p>
          <a:p>
            <a:r>
              <a:rPr lang="es-ES_tradnl" noProof="0" dirty="0"/>
              <a:t>Utiliza MODIS y </a:t>
            </a:r>
            <a:r>
              <a:rPr lang="es-ES_tradnl" noProof="0" dirty="0" err="1"/>
              <a:t>Landsat</a:t>
            </a:r>
            <a:endParaRPr lang="es-ES_tradnl" noProof="0" dirty="0"/>
          </a:p>
          <a:p>
            <a:pPr lvl="1"/>
            <a:r>
              <a:rPr lang="es-ES_tradnl" noProof="0" dirty="0"/>
              <a:t>temperaturas superficiales terrestres</a:t>
            </a:r>
          </a:p>
          <a:p>
            <a:pPr lvl="1"/>
            <a:r>
              <a:rPr lang="es-ES_tradnl" noProof="0" dirty="0"/>
              <a:t>cubierta terrestre</a:t>
            </a:r>
          </a:p>
          <a:p>
            <a:r>
              <a:rPr lang="es-ES_tradnl" noProof="0" dirty="0"/>
              <a:t>Se calcula usando un ”residual” del balance energético – impulsado por la </a:t>
            </a:r>
            <a:r>
              <a:rPr lang="es-ES_tradnl" b="1" noProof="0" dirty="0"/>
              <a:t>energía térmica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Based</a:t>
            </a:r>
            <a:r>
              <a:rPr lang="es-ES_tradnl" noProof="0" dirty="0"/>
              <a:t> </a:t>
            </a:r>
            <a:r>
              <a:rPr lang="es-ES_tradnl" noProof="0" dirty="0" err="1"/>
              <a:t>on</a:t>
            </a:r>
            <a:r>
              <a:rPr lang="es-ES_tradnl" noProof="0" dirty="0"/>
              <a:t> </a:t>
            </a:r>
            <a:r>
              <a:rPr lang="es-ES_tradnl" noProof="0" dirty="0" err="1"/>
              <a:t>imagery</a:t>
            </a:r>
            <a:r>
              <a:rPr lang="es-ES_tradnl" noProof="0" dirty="0"/>
              <a:t> </a:t>
            </a:r>
            <a:r>
              <a:rPr lang="es-ES_tradnl" noProof="0" dirty="0" err="1"/>
              <a:t>from</a:t>
            </a:r>
            <a:r>
              <a:rPr lang="es-ES_tradnl" noProof="0" dirty="0"/>
              <a:t> Rick Allen, </a:t>
            </a:r>
            <a:r>
              <a:rPr lang="es-ES_tradnl" i="1" noProof="0" dirty="0" err="1"/>
              <a:t>Additional</a:t>
            </a:r>
            <a:r>
              <a:rPr lang="es-ES_tradnl" i="1" noProof="0" dirty="0"/>
              <a:t> ET </a:t>
            </a:r>
            <a:r>
              <a:rPr lang="es-ES_tradnl" i="1" noProof="0" dirty="0" err="1"/>
              <a:t>Observation</a:t>
            </a:r>
            <a:r>
              <a:rPr lang="es-ES_tradnl" i="1" noProof="0" dirty="0"/>
              <a:t> </a:t>
            </a:r>
            <a:r>
              <a:rPr lang="es-ES_tradnl" i="1" noProof="0" dirty="0" err="1"/>
              <a:t>Platforms</a:t>
            </a:r>
            <a:r>
              <a:rPr lang="es-ES_tradnl" i="1" noProof="0" dirty="0"/>
              <a:t>: </a:t>
            </a:r>
            <a:r>
              <a:rPr lang="es-ES_tradnl" i="1" noProof="0" dirty="0" err="1"/>
              <a:t>Towards</a:t>
            </a:r>
            <a:r>
              <a:rPr lang="es-ES_tradnl" i="1" noProof="0" dirty="0"/>
              <a:t> </a:t>
            </a:r>
            <a:r>
              <a:rPr lang="es-ES_tradnl" i="1" noProof="0" dirty="0" err="1"/>
              <a:t>an</a:t>
            </a:r>
            <a:r>
              <a:rPr lang="es-ES_tradnl" i="1" noProof="0" dirty="0"/>
              <a:t> </a:t>
            </a:r>
            <a:r>
              <a:rPr lang="es-ES_tradnl" i="1" noProof="0" dirty="0" err="1"/>
              <a:t>Integrated</a:t>
            </a:r>
            <a:r>
              <a:rPr lang="es-ES_tradnl" i="1" noProof="0" dirty="0"/>
              <a:t> </a:t>
            </a:r>
            <a:r>
              <a:rPr lang="es-ES_tradnl" i="1" noProof="0" dirty="0" err="1"/>
              <a:t>Observation</a:t>
            </a:r>
            <a:r>
              <a:rPr lang="es-ES_tradnl" i="1" noProof="0" dirty="0"/>
              <a:t> </a:t>
            </a:r>
            <a:r>
              <a:rPr lang="es-ES_tradnl" i="1" noProof="0" dirty="0" err="1"/>
              <a:t>Capability</a:t>
            </a:r>
            <a:endParaRPr lang="es-ES_tradnl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1643614"/>
            <a:ext cx="3600450" cy="3600450"/>
          </a:xfrm>
        </p:spPr>
      </p:pic>
      <p:sp>
        <p:nvSpPr>
          <p:cNvPr id="8" name="TextBox 7"/>
          <p:cNvSpPr txBox="1"/>
          <p:nvPr/>
        </p:nvSpPr>
        <p:spPr>
          <a:xfrm>
            <a:off x="7673196" y="1612513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800" dirty="0"/>
              <a:t>R</a:t>
            </a:r>
            <a:r>
              <a:rPr lang="x-none" sz="1800" baseline="-25000" dirty="0"/>
              <a:t>n</a:t>
            </a:r>
            <a:r>
              <a:rPr lang="x-none" sz="1800" dirty="0"/>
              <a:t> (radiación del sol y el cielo)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51043" y="2115068"/>
            <a:ext cx="208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800" dirty="0"/>
              <a:t>H (calor al aire)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5412" y="2556401"/>
            <a:ext cx="47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29500" y="4419600"/>
            <a:ext cx="2495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sz="1800" dirty="0">
                <a:solidFill>
                  <a:schemeClr val="bg1"/>
                </a:solidFill>
              </a:rPr>
              <a:t>G (calor al suelo)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16185" y="2936012"/>
            <a:ext cx="183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ET = R</a:t>
            </a:r>
            <a:r>
              <a:rPr lang="en-US" sz="1800" baseline="-25000" dirty="0"/>
              <a:t>n</a:t>
            </a:r>
            <a:r>
              <a:rPr lang="en-US" sz="1800" dirty="0"/>
              <a:t> - G - H</a:t>
            </a:r>
          </a:p>
        </p:txBody>
      </p:sp>
    </p:spTree>
    <p:extLst>
      <p:ext uri="{BB962C8B-B14F-4D97-AF65-F5344CB8AC3E}">
        <p14:creationId xmlns:p14="http://schemas.microsoft.com/office/powerpoint/2010/main" val="6509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spc="-30" noProof="0" dirty="0"/>
              <a:t>Estimación de la ET con Información sobre la Vegetación y Cultivos</a:t>
            </a:r>
          </a:p>
        </p:txBody>
      </p:sp>
      <p:pic>
        <p:nvPicPr>
          <p:cNvPr id="8" name="Content Placeholder 7" descr="Screen Shot 2016-07-04 at 2.59.40 PM.pn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99" r="4552" b="798"/>
          <a:stretch/>
        </p:blipFill>
        <p:spPr>
          <a:xfrm>
            <a:off x="242252" y="1130300"/>
            <a:ext cx="5119020" cy="4806950"/>
          </a:xfrm>
        </p:spPr>
      </p:pic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Image</a:t>
            </a:r>
            <a:r>
              <a:rPr lang="es-ES_tradnl" noProof="0" dirty="0"/>
              <a:t> </a:t>
            </a:r>
            <a:r>
              <a:rPr lang="es-ES_tradnl" noProof="0" dirty="0" err="1"/>
              <a:t>Credit</a:t>
            </a:r>
            <a:r>
              <a:rPr lang="es-ES_tradnl" noProof="0" dirty="0"/>
              <a:t>: </a:t>
            </a:r>
            <a:r>
              <a:rPr lang="es-ES_tradnl" noProof="0" dirty="0">
                <a:hlinkClick r:id="rId4"/>
              </a:rPr>
              <a:t>http://www.fao.org/docrep/X0490E/x0490e04.htm#determining%20evapotranspiration</a:t>
            </a:r>
            <a:r>
              <a:rPr lang="es-ES_tradnl" noProof="0" dirty="0"/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2"/>
          </p:nvPr>
        </p:nvSpPr>
        <p:spPr>
          <a:xfrm>
            <a:off x="5484812" y="1130282"/>
            <a:ext cx="6461760" cy="4807125"/>
          </a:xfrm>
        </p:spPr>
        <p:txBody>
          <a:bodyPr>
            <a:noAutofit/>
          </a:bodyPr>
          <a:lstStyle/>
          <a:p>
            <a:pPr>
              <a:lnSpc>
                <a:spcPts val="2680"/>
              </a:lnSpc>
              <a:spcBef>
                <a:spcPts val="200"/>
              </a:spcBef>
            </a:pPr>
            <a:r>
              <a:rPr lang="es-ES_tradnl" noProof="0" dirty="0" err="1"/>
              <a:t>ET</a:t>
            </a:r>
            <a:r>
              <a:rPr lang="es-ES_tradnl" baseline="-25000" noProof="0" dirty="0" err="1"/>
              <a:t>o</a:t>
            </a:r>
            <a:r>
              <a:rPr lang="es-ES_tradnl" noProof="0" dirty="0"/>
              <a:t>: ET de referencia para hierba bien irrigada (Ecuación </a:t>
            </a:r>
            <a:r>
              <a:rPr lang="es-ES_tradnl" noProof="0" dirty="0" err="1"/>
              <a:t>Penman-Moneith</a:t>
            </a:r>
            <a:r>
              <a:rPr lang="es-ES_tradnl" noProof="0" dirty="0"/>
              <a:t>)</a:t>
            </a:r>
          </a:p>
          <a:p>
            <a:pPr>
              <a:lnSpc>
                <a:spcPts val="2680"/>
              </a:lnSpc>
              <a:spcBef>
                <a:spcPts val="200"/>
              </a:spcBef>
            </a:pPr>
            <a:r>
              <a:rPr lang="es-ES_tradnl" noProof="0" dirty="0" err="1"/>
              <a:t>ET</a:t>
            </a:r>
            <a:r>
              <a:rPr lang="es-ES_tradnl" baseline="-25000" noProof="0" dirty="0" err="1"/>
              <a:t>c</a:t>
            </a:r>
            <a:r>
              <a:rPr lang="es-ES_tradnl" noProof="0" dirty="0"/>
              <a:t>: ET de cultivo para condiciones estándar de cultivo:</a:t>
            </a:r>
          </a:p>
          <a:p>
            <a:pPr lvl="1">
              <a:lnSpc>
                <a:spcPts val="2680"/>
              </a:lnSpc>
              <a:spcBef>
                <a:spcPts val="200"/>
              </a:spcBef>
            </a:pPr>
            <a:r>
              <a:rPr lang="es-ES_tradnl" noProof="0" dirty="0"/>
              <a:t>libre de enfermedades, bien fertilizados, cultivados en campos grandes, condiciones de humedad del suelo óptimas, logrando una producción completa dadas las condiciones climáticas</a:t>
            </a:r>
          </a:p>
          <a:p>
            <a:pPr>
              <a:lnSpc>
                <a:spcPts val="2680"/>
              </a:lnSpc>
              <a:spcBef>
                <a:spcPts val="200"/>
              </a:spcBef>
            </a:pPr>
            <a:r>
              <a:rPr lang="es-ES_tradnl" noProof="0" dirty="0" err="1"/>
              <a:t>ET</a:t>
            </a:r>
            <a:r>
              <a:rPr lang="es-ES_tradnl" baseline="-25000" noProof="0" dirty="0" err="1"/>
              <a:t>c</a:t>
            </a:r>
            <a:r>
              <a:rPr lang="es-ES_tradnl" noProof="0" dirty="0"/>
              <a:t> </a:t>
            </a:r>
            <a:r>
              <a:rPr lang="es-ES_tradnl" baseline="-25000" noProof="0" dirty="0" err="1"/>
              <a:t>adj</a:t>
            </a:r>
            <a:r>
              <a:rPr lang="es-ES_tradnl" noProof="0" dirty="0"/>
              <a:t>: ajustada para condiciones de cultivo no estándar</a:t>
            </a:r>
          </a:p>
          <a:p>
            <a:pPr>
              <a:lnSpc>
                <a:spcPts val="2680"/>
              </a:lnSpc>
              <a:spcBef>
                <a:spcPts val="200"/>
              </a:spcBef>
            </a:pPr>
            <a:r>
              <a:rPr lang="es-ES_tradnl" noProof="0" dirty="0"/>
              <a:t>K</a:t>
            </a:r>
            <a:r>
              <a:rPr lang="es-ES_tradnl" baseline="-25000" noProof="0" dirty="0"/>
              <a:t>c</a:t>
            </a:r>
            <a:r>
              <a:rPr lang="es-ES_tradnl" noProof="0" dirty="0"/>
              <a:t>: coeficiente de cultivo</a:t>
            </a:r>
          </a:p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096025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Ecuación </a:t>
            </a:r>
            <a:r>
              <a:rPr lang="es-ES_tradnl" noProof="0" dirty="0" err="1"/>
              <a:t>Penman-Monteith</a:t>
            </a:r>
            <a:r>
              <a:rPr lang="es-ES_tradnl" noProof="0" dirty="0"/>
              <a:t> para 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o</a:t>
            </a:r>
            <a:endParaRPr lang="es-ES_tradnl" baseline="-250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657826"/>
            <a:ext cx="5806440" cy="4279581"/>
          </a:xfrm>
        </p:spPr>
        <p:txBody>
          <a:bodyPr>
            <a:normAutofit lnSpcReduction="10000"/>
          </a:bodyPr>
          <a:lstStyle/>
          <a:p>
            <a:pPr>
              <a:spcBef>
                <a:spcPts val="400"/>
              </a:spcBef>
            </a:pPr>
            <a:r>
              <a:rPr lang="es-ES_tradnl" noProof="0" dirty="0" err="1"/>
              <a:t>Δ</a:t>
            </a:r>
            <a:r>
              <a:rPr lang="es-ES_tradnl" noProof="0" dirty="0"/>
              <a:t>: pendiente de la presión del vapor de saturación</a:t>
            </a:r>
          </a:p>
          <a:p>
            <a:pPr>
              <a:spcBef>
                <a:spcPts val="400"/>
              </a:spcBef>
            </a:pPr>
            <a:r>
              <a:rPr lang="es-ES_tradnl" noProof="0" dirty="0"/>
              <a:t>R</a:t>
            </a:r>
            <a:r>
              <a:rPr lang="es-ES_tradnl" baseline="-25000" noProof="0" dirty="0"/>
              <a:t>n</a:t>
            </a:r>
            <a:r>
              <a:rPr lang="es-ES_tradnl" noProof="0" dirty="0"/>
              <a:t>: radiación neta en la superficie</a:t>
            </a:r>
          </a:p>
          <a:p>
            <a:pPr>
              <a:spcBef>
                <a:spcPts val="400"/>
              </a:spcBef>
            </a:pPr>
            <a:r>
              <a:rPr lang="es-ES_tradnl" noProof="0" dirty="0"/>
              <a:t>G: flujo de calor del suelo</a:t>
            </a:r>
          </a:p>
          <a:p>
            <a:pPr>
              <a:spcBef>
                <a:spcPts val="400"/>
              </a:spcBef>
            </a:pPr>
            <a:r>
              <a:rPr lang="es-ES_tradnl" noProof="0" dirty="0"/>
              <a:t>(e</a:t>
            </a:r>
            <a:r>
              <a:rPr lang="es-ES_tradnl" baseline="-25000" noProof="0" dirty="0"/>
              <a:t>s</a:t>
            </a:r>
            <a:r>
              <a:rPr lang="es-ES_tradnl" noProof="0" dirty="0"/>
              <a:t>-</a:t>
            </a:r>
            <a:r>
              <a:rPr lang="es-ES_tradnl" noProof="0" dirty="0" err="1"/>
              <a:t>e</a:t>
            </a:r>
            <a:r>
              <a:rPr lang="es-ES_tradnl" baseline="-25000" noProof="0" dirty="0" err="1"/>
              <a:t>a</a:t>
            </a:r>
            <a:r>
              <a:rPr lang="es-ES_tradnl" noProof="0" dirty="0"/>
              <a:t>): déficit de presión de vapor</a:t>
            </a:r>
          </a:p>
          <a:p>
            <a:pPr>
              <a:spcBef>
                <a:spcPts val="400"/>
              </a:spcBef>
            </a:pPr>
            <a:r>
              <a:rPr lang="es-ES_tradnl" noProof="0" dirty="0" err="1"/>
              <a:t>r</a:t>
            </a:r>
            <a:r>
              <a:rPr lang="es-ES_tradnl" baseline="-25000" noProof="0" dirty="0" err="1"/>
              <a:t>a</a:t>
            </a:r>
            <a:r>
              <a:rPr lang="es-ES_tradnl" noProof="0" dirty="0"/>
              <a:t> &amp; </a:t>
            </a:r>
            <a:r>
              <a:rPr lang="es-ES_tradnl" noProof="0" dirty="0" err="1"/>
              <a:t>r</a:t>
            </a:r>
            <a:r>
              <a:rPr lang="es-ES_tradnl" baseline="-25000" noProof="0" dirty="0" err="1"/>
              <a:t>s</a:t>
            </a:r>
            <a:r>
              <a:rPr lang="es-ES_tradnl" noProof="0" dirty="0"/>
              <a:t>: resistencia aerodinámica y superficial</a:t>
            </a:r>
          </a:p>
          <a:p>
            <a:pPr>
              <a:spcBef>
                <a:spcPts val="400"/>
              </a:spcBef>
            </a:pPr>
            <a:r>
              <a:rPr lang="es-ES_tradnl" noProof="0" dirty="0" err="1"/>
              <a:t>γ</a:t>
            </a:r>
            <a:r>
              <a:rPr lang="es-ES_tradnl" noProof="0" dirty="0"/>
              <a:t>: constante psicométrica</a:t>
            </a:r>
          </a:p>
          <a:p>
            <a:pPr>
              <a:spcBef>
                <a:spcPts val="400"/>
              </a:spcBef>
            </a:pPr>
            <a:r>
              <a:rPr lang="es-ES_tradnl" noProof="0" dirty="0" err="1"/>
              <a:t>λ</a:t>
            </a:r>
            <a:r>
              <a:rPr lang="es-ES_tradnl" noProof="0" dirty="0"/>
              <a:t>: constante de calor latente</a:t>
            </a:r>
          </a:p>
          <a:p>
            <a:pPr>
              <a:spcBef>
                <a:spcPts val="400"/>
              </a:spcBef>
            </a:pPr>
            <a:r>
              <a:rPr lang="es-ES_tradnl" noProof="0" dirty="0" err="1"/>
              <a:t>c</a:t>
            </a:r>
            <a:r>
              <a:rPr lang="es-ES_tradnl" baseline="-25000" noProof="0" dirty="0" err="1"/>
              <a:t>p</a:t>
            </a:r>
            <a:r>
              <a:rPr lang="es-ES_tradnl" noProof="0" dirty="0"/>
              <a:t>: constante de calor específico</a:t>
            </a:r>
          </a:p>
          <a:p>
            <a:pPr>
              <a:spcBef>
                <a:spcPts val="400"/>
              </a:spcBef>
            </a:pPr>
            <a:r>
              <a:rPr lang="es-ES_tradnl" spc="-300" noProof="0" dirty="0" err="1"/>
              <a:t>ρ</a:t>
            </a:r>
            <a:r>
              <a:rPr lang="es-ES_tradnl" spc="-300" baseline="-25000" noProof="0" dirty="0" err="1"/>
              <a:t>a</a:t>
            </a:r>
            <a:r>
              <a:rPr lang="es-ES_tradnl" spc="-300" noProof="0" dirty="0"/>
              <a:t> :  </a:t>
            </a:r>
            <a:r>
              <a:rPr lang="es-ES_tradnl" noProof="0" dirty="0"/>
              <a:t>densidad del aire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>
                <a:hlinkClick r:id="rId2"/>
              </a:rPr>
              <a:t>http://www.fao.org/docrep/X0490E/x0490e06.htm#penman%20monteith%20equation</a:t>
            </a:r>
            <a:r>
              <a:rPr lang="es-ES_tradnl" noProof="0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6140132" y="1657826"/>
            <a:ext cx="5806440" cy="4279581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s-ES_tradnl" noProof="0" dirty="0"/>
              <a:t>Requiere información sobre el clima y los cultivos</a:t>
            </a:r>
          </a:p>
          <a:p>
            <a:pPr>
              <a:spcBef>
                <a:spcPts val="400"/>
              </a:spcBef>
            </a:pPr>
            <a:r>
              <a:rPr lang="es-ES_tradnl" noProof="0" dirty="0" err="1"/>
              <a:t>r</a:t>
            </a:r>
            <a:r>
              <a:rPr lang="es-ES_tradnl" baseline="-25000" noProof="0" dirty="0" err="1"/>
              <a:t>a</a:t>
            </a:r>
            <a:r>
              <a:rPr lang="es-ES_tradnl" noProof="0" dirty="0"/>
              <a:t> y </a:t>
            </a:r>
            <a:r>
              <a:rPr lang="es-ES_tradnl" noProof="0" dirty="0" err="1"/>
              <a:t>r</a:t>
            </a:r>
            <a:r>
              <a:rPr lang="es-ES_tradnl" baseline="-25000" noProof="0" dirty="0" err="1"/>
              <a:t>s</a:t>
            </a:r>
            <a:r>
              <a:rPr lang="es-ES_tradnl" baseline="-25000" noProof="0" dirty="0"/>
              <a:t> </a:t>
            </a:r>
            <a:r>
              <a:rPr lang="es-ES_tradnl" noProof="0" dirty="0"/>
              <a:t>dependen de la altura de la vegetación y del Índice de Área Foliar (LAI)</a:t>
            </a:r>
          </a:p>
          <a:p>
            <a:pPr>
              <a:spcBef>
                <a:spcPts val="400"/>
              </a:spcBef>
            </a:pPr>
            <a:r>
              <a:rPr lang="es-ES_tradnl" noProof="0" dirty="0"/>
              <a:t>R</a:t>
            </a:r>
            <a:r>
              <a:rPr lang="es-ES_tradnl" baseline="-25000" noProof="0" dirty="0"/>
              <a:t>n</a:t>
            </a:r>
            <a:r>
              <a:rPr lang="es-ES_tradnl" noProof="0" dirty="0"/>
              <a:t> depende de la fracción de radiación solar reflejada de la superficie (albedo)</a:t>
            </a:r>
          </a:p>
          <a:p>
            <a:pPr>
              <a:spcBef>
                <a:spcPts val="400"/>
              </a:spcBef>
            </a:pPr>
            <a:r>
              <a:rPr lang="es-ES_tradnl" noProof="0" dirty="0"/>
              <a:t>Tanto el LAI como el albedo están disponibles de MODIS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252" y="1130283"/>
            <a:ext cx="1170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λET = [Δ(R</a:t>
            </a:r>
            <a:r>
              <a:rPr lang="en-US" baseline="-25000" dirty="0"/>
              <a:t>n</a:t>
            </a:r>
            <a:r>
              <a:rPr lang="en-US" dirty="0"/>
              <a:t>-G)+</a:t>
            </a:r>
            <a:r>
              <a:rPr lang="en-US" spc="-150" dirty="0"/>
              <a:t>ρ</a:t>
            </a:r>
            <a:r>
              <a:rPr lang="en-US" spc="-150" baseline="-25000" dirty="0"/>
              <a:t>a</a:t>
            </a:r>
            <a:r>
              <a:rPr lang="en-US" dirty="0"/>
              <a:t> C</a:t>
            </a:r>
            <a:r>
              <a:rPr lang="en-US" baseline="-25000" dirty="0"/>
              <a:t>p</a:t>
            </a:r>
            <a:r>
              <a:rPr lang="en-US" dirty="0"/>
              <a:t>(e</a:t>
            </a:r>
            <a:r>
              <a:rPr lang="en-US" baseline="-25000" dirty="0"/>
              <a:t>s</a:t>
            </a:r>
            <a:r>
              <a:rPr lang="en-US" dirty="0"/>
              <a:t> – e</a:t>
            </a:r>
            <a:r>
              <a:rPr lang="en-US" baseline="-25000" dirty="0"/>
              <a:t>a</a:t>
            </a:r>
            <a:r>
              <a:rPr lang="en-US" dirty="0"/>
              <a:t>)/r</a:t>
            </a:r>
            <a:r>
              <a:rPr lang="en-US" baseline="-25000" dirty="0"/>
              <a:t>a</a:t>
            </a:r>
            <a:r>
              <a:rPr lang="en-US" dirty="0"/>
              <a:t>]/[Δ+Υ(1+r</a:t>
            </a:r>
            <a:r>
              <a:rPr lang="en-US" baseline="-25000" dirty="0"/>
              <a:t>s</a:t>
            </a:r>
            <a:r>
              <a:rPr lang="en-US" dirty="0"/>
              <a:t>/r</a:t>
            </a:r>
            <a:r>
              <a:rPr lang="en-US" baseline="-25000" dirty="0"/>
              <a:t>a</a:t>
            </a:r>
            <a:r>
              <a:rPr lang="en-US" dirty="0"/>
              <a:t>)]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50654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Coeficiente de Cultivo (K</a:t>
            </a:r>
            <a:r>
              <a:rPr lang="es-ES_tradnl" baseline="-25000" noProof="0" dirty="0"/>
              <a:t>c</a:t>
            </a:r>
            <a:r>
              <a:rPr lang="es-ES_tradnl" noProof="0" dirty="0"/>
              <a:t>) y el Índice de Vegetación de Diferencia Normalizada (NDVI)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sz="2400" noProof="0" dirty="0"/>
              <a:t>K</a:t>
            </a:r>
            <a:r>
              <a:rPr lang="es-ES_tradnl" sz="2400" baseline="-25000" noProof="0" dirty="0"/>
              <a:t>c</a:t>
            </a:r>
            <a:r>
              <a:rPr lang="es-ES_tradnl" sz="2400" noProof="0" dirty="0"/>
              <a:t> está relacionada con la intercepción de la luz (cubierta terrestre)</a:t>
            </a:r>
          </a:p>
          <a:p>
            <a:r>
              <a:rPr lang="es-ES_tradnl" sz="2400" noProof="0" dirty="0"/>
              <a:t>Existe una relación directa entre K</a:t>
            </a:r>
            <a:r>
              <a:rPr lang="es-ES_tradnl" sz="2400" baseline="-25000" noProof="0" dirty="0"/>
              <a:t>c </a:t>
            </a:r>
            <a:r>
              <a:rPr lang="es-ES_tradnl" sz="2400" noProof="0" dirty="0"/>
              <a:t>y el NDVI</a:t>
            </a:r>
          </a:p>
          <a:p>
            <a:pPr lvl="1"/>
            <a:r>
              <a:rPr lang="es-ES_tradnl" sz="2400" noProof="0" dirty="0"/>
              <a:t>disponible de MODIS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* Fuente Imágenes: Tom </a:t>
            </a:r>
            <a:r>
              <a:rPr lang="es-ES_tradnl" noProof="0" dirty="0" err="1"/>
              <a:t>Trout</a:t>
            </a:r>
            <a:r>
              <a:rPr lang="es-ES_tradnl" noProof="0" dirty="0"/>
              <a:t>, USDA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175101" y="2743200"/>
            <a:ext cx="9838623" cy="3124200"/>
            <a:chOff x="1257446" y="2927684"/>
            <a:chExt cx="9298258" cy="2952610"/>
          </a:xfrm>
        </p:grpSpPr>
        <p:pic>
          <p:nvPicPr>
            <p:cNvPr id="5" name="Picture 2" descr="http://elkhorn.unl.edu/epublic/live/g1994/build/graphics/g1994-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7446" y="2927684"/>
              <a:ext cx="4423743" cy="2952610"/>
            </a:xfrm>
            <a:prstGeom prst="rect">
              <a:avLst/>
            </a:prstGeom>
            <a:noFill/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98" t="1211" r="1380" b="2051"/>
            <a:stretch/>
          </p:blipFill>
          <p:spPr>
            <a:xfrm>
              <a:off x="5935192" y="2927684"/>
              <a:ext cx="4620512" cy="2952610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xmlns="" w="9525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107763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789A12F-1FEF-48CE-981E-E11FB88A8022}"/>
              </a:ext>
            </a:extLst>
          </p:cNvPr>
          <p:cNvSpPr txBox="1"/>
          <p:nvPr/>
        </p:nvSpPr>
        <p:spPr>
          <a:xfrm>
            <a:off x="1903412" y="5486400"/>
            <a:ext cx="3733800" cy="24622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rIns="0" rtlCol="0">
            <a:spAutoFit/>
          </a:bodyPr>
          <a:lstStyle/>
          <a:p>
            <a:r>
              <a:rPr lang="x-none" sz="1000" b="1" spc="-20" dirty="0">
                <a:solidFill>
                  <a:schemeClr val="bg1"/>
                </a:solidFill>
              </a:rPr>
              <a:t>Etapa de la Temporada (días o semanas después de sembrar)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41DC1-E2A4-4A72-B159-8BB516FE4026}"/>
              </a:ext>
            </a:extLst>
          </p:cNvPr>
          <p:cNvSpPr txBox="1"/>
          <p:nvPr/>
        </p:nvSpPr>
        <p:spPr>
          <a:xfrm rot="16200000">
            <a:off x="597928" y="4388077"/>
            <a:ext cx="1524000" cy="2154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45720" rIns="0" bIns="0" rtlCol="0">
            <a:spAutoFit/>
          </a:bodyPr>
          <a:lstStyle/>
          <a:p>
            <a:r>
              <a:rPr lang="x-none" sz="1100" b="1" dirty="0">
                <a:solidFill>
                  <a:schemeClr val="bg1"/>
                </a:solidFill>
              </a:rPr>
              <a:t>Coeficiente de cultivo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4853D-DD4A-40D8-A5FC-B5DFB8573E4E}"/>
              </a:ext>
            </a:extLst>
          </p:cNvPr>
          <p:cNvSpPr txBox="1"/>
          <p:nvPr/>
        </p:nvSpPr>
        <p:spPr>
          <a:xfrm>
            <a:off x="2208212" y="5105400"/>
            <a:ext cx="457200" cy="215444"/>
          </a:xfrm>
          <a:prstGeom prst="rect">
            <a:avLst/>
          </a:prstGeom>
          <a:solidFill>
            <a:srgbClr val="81B4E2"/>
          </a:solidFill>
        </p:spPr>
        <p:txBody>
          <a:bodyPr wrap="square" rIns="0" rtlCol="0">
            <a:spAutoFit/>
          </a:bodyPr>
          <a:lstStyle/>
          <a:p>
            <a:r>
              <a:rPr lang="x-none" sz="800" b="1" dirty="0">
                <a:solidFill>
                  <a:schemeClr val="bg1"/>
                </a:solidFill>
              </a:rPr>
              <a:t>Inicial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6A41E-2CC3-48B2-8D35-90C72C5A4E6C}"/>
              </a:ext>
            </a:extLst>
          </p:cNvPr>
          <p:cNvSpPr txBox="1"/>
          <p:nvPr/>
        </p:nvSpPr>
        <p:spPr>
          <a:xfrm>
            <a:off x="2891966" y="5065068"/>
            <a:ext cx="706295" cy="338554"/>
          </a:xfrm>
          <a:prstGeom prst="rect">
            <a:avLst/>
          </a:prstGeom>
          <a:solidFill>
            <a:srgbClr val="81B4E2"/>
          </a:solidFill>
        </p:spPr>
        <p:txBody>
          <a:bodyPr wrap="square" lIns="91440" rIns="0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Desarrollo de Cultivo</a:t>
            </a:r>
            <a:endParaRPr lang="x-none" sz="8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8CFF2-1338-437C-80F7-82A64333AD28}"/>
              </a:ext>
            </a:extLst>
          </p:cNvPr>
          <p:cNvSpPr txBox="1"/>
          <p:nvPr/>
        </p:nvSpPr>
        <p:spPr>
          <a:xfrm>
            <a:off x="3698523" y="5062479"/>
            <a:ext cx="706295" cy="338554"/>
          </a:xfrm>
          <a:prstGeom prst="rect">
            <a:avLst/>
          </a:prstGeom>
          <a:solidFill>
            <a:srgbClr val="81B4E2"/>
          </a:solidFill>
        </p:spPr>
        <p:txBody>
          <a:bodyPr wrap="square" lIns="0" rIns="0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Mediados de Temporada</a:t>
            </a:r>
            <a:endParaRPr lang="x-none" sz="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DA9071-15F0-4F5D-9826-54CDED2BB770}"/>
              </a:ext>
            </a:extLst>
          </p:cNvPr>
          <p:cNvSpPr txBox="1"/>
          <p:nvPr/>
        </p:nvSpPr>
        <p:spPr>
          <a:xfrm>
            <a:off x="4669429" y="5077838"/>
            <a:ext cx="706295" cy="338554"/>
          </a:xfrm>
          <a:prstGeom prst="rect">
            <a:avLst/>
          </a:prstGeom>
          <a:solidFill>
            <a:srgbClr val="81B4E2"/>
          </a:solidFill>
        </p:spPr>
        <p:txBody>
          <a:bodyPr wrap="square" lIns="0" rIns="0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Finales de Temporada</a:t>
            </a:r>
            <a:endParaRPr lang="x-none" sz="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5AB15-A929-4A7C-A541-3B2970F8579F}"/>
              </a:ext>
            </a:extLst>
          </p:cNvPr>
          <p:cNvSpPr txBox="1"/>
          <p:nvPr/>
        </p:nvSpPr>
        <p:spPr>
          <a:xfrm rot="16200000">
            <a:off x="5544696" y="4330276"/>
            <a:ext cx="1396359" cy="1538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x-none" sz="1000" b="1" dirty="0"/>
              <a:t>Coeficiente de cultivo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5D1EA-00B4-4718-8BE8-58C9545B804F}"/>
              </a:ext>
            </a:extLst>
          </p:cNvPr>
          <p:cNvSpPr txBox="1"/>
          <p:nvPr/>
        </p:nvSpPr>
        <p:spPr>
          <a:xfrm>
            <a:off x="7694612" y="5669507"/>
            <a:ext cx="1396359" cy="1538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x-none" sz="1000" b="1" dirty="0"/>
              <a:t>Cubierta arbórea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02E0E-4549-48B3-BC47-66EE9BB44CC2}"/>
              </a:ext>
            </a:extLst>
          </p:cNvPr>
          <p:cNvSpPr txBox="1"/>
          <p:nvPr/>
        </p:nvSpPr>
        <p:spPr>
          <a:xfrm>
            <a:off x="7085012" y="2971800"/>
            <a:ext cx="2895600" cy="1877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tIns="0" rIns="0" bIns="18288" rtlCol="0">
            <a:spAutoFit/>
          </a:bodyPr>
          <a:lstStyle/>
          <a:p>
            <a:r>
              <a:rPr lang="x-none" sz="1100" b="1" dirty="0"/>
              <a:t>Coeficiente de cultivo: Cubierta Arbórea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EA48F-1BBC-4AF8-8D6C-C7E9A5644F8E}"/>
              </a:ext>
            </a:extLst>
          </p:cNvPr>
          <p:cNvSpPr txBox="1"/>
          <p:nvPr/>
        </p:nvSpPr>
        <p:spPr>
          <a:xfrm>
            <a:off x="10133012" y="4724400"/>
            <a:ext cx="457200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rtlCol="0">
            <a:spAutoFit/>
          </a:bodyPr>
          <a:lstStyle/>
          <a:p>
            <a:r>
              <a:rPr lang="x-none" sz="1000" b="1" spc="-150" dirty="0"/>
              <a:t>Lechuga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34DF0B-420C-4C56-B9D9-D6854D1B7CB3}"/>
              </a:ext>
            </a:extLst>
          </p:cNvPr>
          <p:cNvSpPr txBox="1"/>
          <p:nvPr/>
        </p:nvSpPr>
        <p:spPr>
          <a:xfrm>
            <a:off x="10116168" y="4924455"/>
            <a:ext cx="457200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x-none" sz="1000" b="1" spc="-100" dirty="0"/>
              <a:t>Pimiento</a:t>
            </a:r>
          </a:p>
        </p:txBody>
      </p:sp>
    </p:spTree>
    <p:extLst>
      <p:ext uri="{BB962C8B-B14F-4D97-AF65-F5344CB8AC3E}">
        <p14:creationId xmlns:p14="http://schemas.microsoft.com/office/powerpoint/2010/main" val="253847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Productos de la ET Basados en la Teledetección</a:t>
            </a:r>
          </a:p>
        </p:txBody>
      </p:sp>
    </p:spTree>
    <p:extLst>
      <p:ext uri="{BB962C8B-B14F-4D97-AF65-F5344CB8AC3E}">
        <p14:creationId xmlns:p14="http://schemas.microsoft.com/office/powerpoint/2010/main" val="4221837748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Objetivos de Aprendizaje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Entender los métodos de estimación de la evapotranspiración (ET) usando la teledetección</a:t>
            </a:r>
          </a:p>
          <a:p>
            <a:pPr lvl="1"/>
            <a:r>
              <a:rPr lang="es-ES_tradnl" noProof="0" dirty="0"/>
              <a:t>Identificar los satélites y sensores de la NASA utilizados en la estimación de la ET</a:t>
            </a:r>
          </a:p>
          <a:p>
            <a:pPr lvl="1"/>
            <a:r>
              <a:rPr lang="es-ES_tradnl" noProof="0" dirty="0"/>
              <a:t>Poder acceder a datos de la ET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04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Productos de la ET en Base a Observaciones de la Teledetección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/>
              <a:t>:</a:t>
            </a:r>
            <a:r>
              <a:rPr lang="es-ES_tradnl" b="1" noProof="0" dirty="0" err="1"/>
              <a:t>M</a:t>
            </a:r>
            <a:r>
              <a:rPr lang="es-ES_tradnl" noProof="0" dirty="0" err="1"/>
              <a:t>apping</a:t>
            </a:r>
            <a:r>
              <a:rPr lang="es-ES_tradnl" noProof="0" dirty="0"/>
              <a:t> </a:t>
            </a:r>
            <a:r>
              <a:rPr lang="es-ES_tradnl" b="1" noProof="0" dirty="0" err="1"/>
              <a:t>E</a:t>
            </a:r>
            <a:r>
              <a:rPr lang="es-ES_tradnl" noProof="0" dirty="0" err="1"/>
              <a:t>vapo</a:t>
            </a:r>
            <a:r>
              <a:rPr lang="es-ES_tradnl" b="1" noProof="0" dirty="0" err="1"/>
              <a:t>T</a:t>
            </a:r>
            <a:r>
              <a:rPr lang="es-ES_tradnl" noProof="0" dirty="0" err="1"/>
              <a:t>ranspiration</a:t>
            </a:r>
            <a:r>
              <a:rPr lang="es-ES_tradnl" noProof="0" dirty="0"/>
              <a:t> at </a:t>
            </a:r>
            <a:r>
              <a:rPr lang="es-ES_tradnl" noProof="0" dirty="0" err="1"/>
              <a:t>high-</a:t>
            </a:r>
            <a:r>
              <a:rPr lang="es-ES_tradnl" b="1" noProof="0" dirty="0" err="1"/>
              <a:t>R</a:t>
            </a:r>
            <a:r>
              <a:rPr lang="es-ES_tradnl" noProof="0" dirty="0" err="1"/>
              <a:t>esolution</a:t>
            </a:r>
            <a:r>
              <a:rPr lang="es-ES_tradnl" noProof="0" dirty="0"/>
              <a:t> </a:t>
            </a:r>
            <a:r>
              <a:rPr lang="es-ES_tradnl" noProof="0" dirty="0" err="1"/>
              <a:t>with</a:t>
            </a:r>
            <a:r>
              <a:rPr lang="es-ES_tradnl" noProof="0" dirty="0"/>
              <a:t> </a:t>
            </a:r>
            <a:r>
              <a:rPr lang="es-ES_tradnl" b="1" noProof="0" dirty="0" err="1"/>
              <a:t>I</a:t>
            </a:r>
            <a:r>
              <a:rPr lang="es-ES_tradnl" noProof="0" dirty="0" err="1"/>
              <a:t>nternalized</a:t>
            </a:r>
            <a:r>
              <a:rPr lang="es-ES_tradnl" noProof="0" dirty="0"/>
              <a:t> </a:t>
            </a:r>
            <a:r>
              <a:rPr lang="es-ES_tradnl" b="1" noProof="0" dirty="0" err="1"/>
              <a:t>C</a:t>
            </a:r>
            <a:r>
              <a:rPr lang="es-ES_tradnl" noProof="0" dirty="0" err="1"/>
              <a:t>alibration</a:t>
            </a:r>
            <a:r>
              <a:rPr lang="es-ES_tradnl" noProof="0" dirty="0"/>
              <a:t> </a:t>
            </a:r>
            <a:r>
              <a:rPr lang="es-ES_tradnl" sz="1800" noProof="0" dirty="0"/>
              <a:t>(Mapeo de la Evapotranspiración de Resolución Alta Con Calibración Internalizada) </a:t>
            </a:r>
            <a:r>
              <a:rPr lang="es-ES_tradnl" noProof="0" dirty="0">
                <a:hlinkClick r:id="rId2"/>
              </a:rPr>
              <a:t>https://c3.nasa.gov/water/static/media/other/Day1_S1-3_Allen.pdf</a:t>
            </a:r>
            <a:endParaRPr lang="es-ES_tradnl" noProof="0" dirty="0"/>
          </a:p>
          <a:p>
            <a:pPr lvl="1"/>
            <a:r>
              <a:rPr lang="es-ES_tradnl" noProof="0" dirty="0">
                <a:hlinkClick r:id="rId3"/>
              </a:rPr>
              <a:t>https://c3.nasa.gov/water/static/media/other/Day1_S2-5_Kilic.pdf</a:t>
            </a:r>
            <a:endParaRPr lang="es-ES_tradnl" noProof="0" dirty="0"/>
          </a:p>
          <a:p>
            <a:pPr lvl="1"/>
            <a:r>
              <a:rPr lang="es-ES_tradnl" noProof="0" dirty="0">
                <a:hlinkClick r:id="rId4"/>
              </a:rPr>
              <a:t>https://c3.nasa.gov/water/static/media/other/Day1_S3-3_Allen.pdf</a:t>
            </a:r>
            <a:endParaRPr lang="es-ES_tradnl" noProof="0" dirty="0"/>
          </a:p>
          <a:p>
            <a:r>
              <a:rPr lang="es-ES_tradnl" noProof="0" dirty="0"/>
              <a:t>ALEXI: </a:t>
            </a:r>
            <a:r>
              <a:rPr lang="es-ES_tradnl" noProof="0" dirty="0" err="1"/>
              <a:t>Atmosphere-Land</a:t>
            </a:r>
            <a:r>
              <a:rPr lang="es-ES_tradnl" noProof="0" dirty="0"/>
              <a:t> Exchange </a:t>
            </a:r>
            <a:r>
              <a:rPr lang="es-ES_tradnl" noProof="0" dirty="0" err="1"/>
              <a:t>Inverse</a:t>
            </a:r>
            <a:r>
              <a:rPr lang="es-ES_tradnl" noProof="0" dirty="0"/>
              <a:t> </a:t>
            </a:r>
            <a:r>
              <a:rPr lang="es-ES_tradnl" noProof="0" dirty="0" err="1"/>
              <a:t>Model</a:t>
            </a:r>
            <a:r>
              <a:rPr lang="es-ES_tradnl" noProof="0" dirty="0"/>
              <a:t> </a:t>
            </a:r>
            <a:r>
              <a:rPr lang="es-ES_tradnl" sz="1800" noProof="0" dirty="0"/>
              <a:t>(Modelo Invertido del Intercambio Atmósfera Tierra) </a:t>
            </a:r>
            <a:endParaRPr lang="es-ES_tradnl" noProof="0" dirty="0"/>
          </a:p>
          <a:p>
            <a:pPr lvl="1"/>
            <a:r>
              <a:rPr lang="es-ES_tradnl" noProof="0" dirty="0">
                <a:hlinkClick r:id="rId5"/>
              </a:rPr>
              <a:t>https://c3.nasa.gov/water/static/media/other/Day1_S1-4_Anderson.pdf</a:t>
            </a:r>
            <a:endParaRPr lang="es-ES_tradnl" noProof="0" dirty="0"/>
          </a:p>
          <a:p>
            <a:pPr lvl="1"/>
            <a:r>
              <a:rPr lang="es-ES_tradnl" noProof="0" dirty="0">
                <a:hlinkClick r:id="rId6"/>
              </a:rPr>
              <a:t>http://www.ospo.noaa.gov/Products/land/getd/index.html</a:t>
            </a:r>
            <a:endParaRPr lang="es-ES_tradnl" noProof="0" dirty="0"/>
          </a:p>
          <a:p>
            <a:r>
              <a:rPr lang="es-ES_tradnl" noProof="0" dirty="0"/>
              <a:t>GLDAS: Global 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 </a:t>
            </a:r>
            <a:r>
              <a:rPr lang="es-ES_tradnl" sz="1800" noProof="0" dirty="0"/>
              <a:t>(Sistema Global de Asimilación de Datos de la Tierra)</a:t>
            </a:r>
            <a:endParaRPr lang="es-ES_tradnl" noProof="0" dirty="0"/>
          </a:p>
          <a:p>
            <a:pPr lvl="1"/>
            <a:r>
              <a:rPr lang="es-ES_tradnl" noProof="0" dirty="0">
                <a:hlinkClick r:id="rId7"/>
              </a:rPr>
              <a:t>http://ldas.gsfc.nasa.gov/gldas/</a:t>
            </a:r>
            <a:r>
              <a:rPr lang="es-ES_tradnl" noProof="0" dirty="0"/>
              <a:t>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noProof="0" dirty="0"/>
              <a:t>Productos a Nivel Mundial</a:t>
            </a:r>
          </a:p>
        </p:txBody>
      </p:sp>
    </p:spTree>
    <p:extLst>
      <p:ext uri="{BB962C8B-B14F-4D97-AF65-F5344CB8AC3E}">
        <p14:creationId xmlns:p14="http://schemas.microsoft.com/office/powerpoint/2010/main" val="739919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Productos de la ET en Base a Observaciones de la Teledetección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noProof="0" dirty="0"/>
              <a:t>SIMS: </a:t>
            </a:r>
            <a:r>
              <a:rPr lang="es-ES_tradnl" noProof="0" dirty="0" err="1"/>
              <a:t>Satellite</a:t>
            </a:r>
            <a:r>
              <a:rPr lang="es-ES_tradnl" noProof="0" dirty="0"/>
              <a:t> </a:t>
            </a:r>
            <a:r>
              <a:rPr lang="es-ES_tradnl" noProof="0" dirty="0" err="1"/>
              <a:t>Irrigation</a:t>
            </a:r>
            <a:r>
              <a:rPr lang="es-ES_tradnl" noProof="0" dirty="0"/>
              <a:t> Management </a:t>
            </a:r>
            <a:r>
              <a:rPr lang="es-ES_tradnl" noProof="0" dirty="0" err="1"/>
              <a:t>Support</a:t>
            </a:r>
            <a:r>
              <a:rPr lang="es-ES_tradnl" noProof="0" dirty="0"/>
              <a:t> (California) </a:t>
            </a:r>
            <a:r>
              <a:rPr lang="es-ES_tradnl" sz="1800" noProof="0" dirty="0"/>
              <a:t>(Apoyo Satelital a la Gestión del Riego)</a:t>
            </a:r>
            <a:endParaRPr lang="es-ES_tradnl" noProof="0" dirty="0"/>
          </a:p>
          <a:p>
            <a:pPr lvl="1"/>
            <a:r>
              <a:rPr lang="es-ES_tradnl" noProof="0" dirty="0">
                <a:hlinkClick r:id="rId2"/>
              </a:rPr>
              <a:t>https://c3.nasa.gov/water/static/media/other/Day1_S2-2_Melton.pdf</a:t>
            </a:r>
            <a:endParaRPr lang="es-ES_tradnl" noProof="0" dirty="0"/>
          </a:p>
          <a:p>
            <a:r>
              <a:rPr lang="es-ES_tradnl" noProof="0" dirty="0"/>
              <a:t>NLDAS: North American </a:t>
            </a:r>
            <a:r>
              <a:rPr lang="es-ES_tradnl" noProof="0" dirty="0" err="1"/>
              <a:t>Land</a:t>
            </a:r>
            <a:r>
              <a:rPr lang="es-ES_tradnl" noProof="0" dirty="0"/>
              <a:t> Data </a:t>
            </a:r>
            <a:r>
              <a:rPr lang="es-ES_tradnl" noProof="0" dirty="0" err="1"/>
              <a:t>Assimilation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 (Norteamérica) </a:t>
            </a:r>
            <a:r>
              <a:rPr lang="es-ES_tradnl" sz="1800" noProof="0" dirty="0"/>
              <a:t>(Sistema Norteamericano de Asimilación de Datos de la Tierra)</a:t>
            </a:r>
            <a:endParaRPr lang="es-ES_tradnl" noProof="0" dirty="0"/>
          </a:p>
          <a:p>
            <a:pPr lvl="1"/>
            <a:r>
              <a:rPr lang="es-ES_tradnl" noProof="0" dirty="0">
                <a:hlinkClick r:id="rId3"/>
              </a:rPr>
              <a:t>http://ldas.gsfc.nasa.gov/nldas</a:t>
            </a:r>
            <a:endParaRPr lang="es-ES_tradnl" noProof="0" dirty="0"/>
          </a:p>
          <a:p>
            <a:r>
              <a:rPr lang="es-ES_tradnl" noProof="0" dirty="0" err="1"/>
              <a:t>SSEBop</a:t>
            </a:r>
            <a:r>
              <a:rPr lang="es-ES_tradnl" noProof="0" dirty="0"/>
              <a:t>: </a:t>
            </a:r>
            <a:r>
              <a:rPr lang="es-ES_tradnl" noProof="0" dirty="0" err="1"/>
              <a:t>Operational</a:t>
            </a:r>
            <a:r>
              <a:rPr lang="es-ES_tradnl" noProof="0" dirty="0"/>
              <a:t> </a:t>
            </a:r>
            <a:r>
              <a:rPr lang="es-ES_tradnl" noProof="0" dirty="0" err="1"/>
              <a:t>Simplified</a:t>
            </a:r>
            <a:r>
              <a:rPr lang="es-ES_tradnl" noProof="0" dirty="0"/>
              <a:t> Surface </a:t>
            </a:r>
            <a:r>
              <a:rPr lang="es-ES_tradnl" noProof="0" dirty="0" err="1"/>
              <a:t>Energy</a:t>
            </a:r>
            <a:r>
              <a:rPr lang="es-ES_tradnl" noProof="0" dirty="0"/>
              <a:t> Balance (EEUU y África) </a:t>
            </a:r>
            <a:r>
              <a:rPr lang="es-ES_tradnl" sz="1800" noProof="0" dirty="0"/>
              <a:t>(Balance Energético Superficial Simplificado Operativo)</a:t>
            </a:r>
            <a:endParaRPr lang="es-ES_tradnl" noProof="0" dirty="0"/>
          </a:p>
          <a:p>
            <a:pPr lvl="1"/>
            <a:r>
              <a:rPr lang="es-ES_tradnl" noProof="0" dirty="0">
                <a:hlinkClick r:id="rId4"/>
              </a:rPr>
              <a:t>http://www2.usgs.gov/climate_landuse/lcs/projects/wsmartet.asp</a:t>
            </a:r>
            <a:endParaRPr lang="es-ES_tradnl" noProof="0" dirty="0"/>
          </a:p>
          <a:p>
            <a:r>
              <a:rPr lang="es-ES_tradnl" noProof="0" dirty="0" err="1"/>
              <a:t>ETWatch</a:t>
            </a:r>
            <a:r>
              <a:rPr lang="es-ES_tradnl" noProof="0" dirty="0"/>
              <a:t>: </a:t>
            </a:r>
            <a:r>
              <a:rPr lang="es-ES_tradnl" noProof="0" dirty="0" err="1"/>
              <a:t>Multi-Satellite</a:t>
            </a:r>
            <a:r>
              <a:rPr lang="es-ES_tradnl" noProof="0" dirty="0"/>
              <a:t> </a:t>
            </a:r>
            <a:r>
              <a:rPr lang="es-ES_tradnl" noProof="0" dirty="0" err="1"/>
              <a:t>Based</a:t>
            </a:r>
            <a:r>
              <a:rPr lang="es-ES_tradnl" noProof="0" dirty="0"/>
              <a:t> </a:t>
            </a:r>
            <a:r>
              <a:rPr lang="es-ES_tradnl" noProof="0" dirty="0" err="1"/>
              <a:t>Energy</a:t>
            </a:r>
            <a:r>
              <a:rPr lang="es-ES_tradnl" noProof="0" dirty="0"/>
              <a:t> Balance </a:t>
            </a:r>
            <a:r>
              <a:rPr lang="es-ES_tradnl" noProof="0" dirty="0" err="1"/>
              <a:t>Model</a:t>
            </a:r>
            <a:r>
              <a:rPr lang="es-ES_tradnl" noProof="0" dirty="0"/>
              <a:t> (China) </a:t>
            </a:r>
            <a:r>
              <a:rPr lang="es-ES_tradnl" sz="1800" noProof="0" dirty="0"/>
              <a:t>(Modelo del Balance Energético en Base a Múltiples Satélites)</a:t>
            </a:r>
            <a:endParaRPr lang="es-ES_tradnl" noProof="0" dirty="0"/>
          </a:p>
          <a:p>
            <a:pPr lvl="1"/>
            <a:r>
              <a:rPr lang="es-ES_tradnl" noProof="0" dirty="0">
                <a:hlinkClick r:id="rId5"/>
              </a:rPr>
              <a:t>https://c3.nasa.gov/water/static/media/other/Day2_S1-4_Wu_2.pdf</a:t>
            </a:r>
            <a:r>
              <a:rPr lang="es-ES_tradnl" noProof="0" dirty="0"/>
              <a:t>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Productos Regionales (pueden adaptarse para otras regiones)</a:t>
            </a:r>
          </a:p>
        </p:txBody>
      </p:sp>
    </p:spTree>
    <p:extLst>
      <p:ext uri="{BB962C8B-B14F-4D97-AF65-F5344CB8AC3E}">
        <p14:creationId xmlns:p14="http://schemas.microsoft.com/office/powerpoint/2010/main" val="2087520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Resumen: Productos Mundiales de la ET Disponibles al Público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8450411"/>
              </p:ext>
            </p:extLst>
          </p:nvPr>
        </p:nvGraphicFramePr>
        <p:xfrm>
          <a:off x="242888" y="1130300"/>
          <a:ext cx="11703684" cy="28041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3282"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Fuente de 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Métodos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Observaciones de la Teledetección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868"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GLDAS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Modelos de la Superficie Terrestre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Balance Hídrico y Energético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TRMM y Precipitación Multi-Satélite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MODIS y Cubierta Terrestre AVHRR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Topografía Landsat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82"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Balance Energético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Landsat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868"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ALEXI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Balance Energético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MODIS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Landsat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GOES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1559340"/>
              </p:ext>
            </p:extLst>
          </p:nvPr>
        </p:nvGraphicFramePr>
        <p:xfrm>
          <a:off x="242888" y="4080277"/>
          <a:ext cx="11703683" cy="1706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08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8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13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3282">
                <a:tc>
                  <a:txBody>
                    <a:bodyPr/>
                    <a:lstStyle/>
                    <a:p>
                      <a:pPr algn="ctr"/>
                      <a:r>
                        <a:rPr lang="x-none" sz="2000" spc="-40" baseline="0" noProof="0" dirty="0"/>
                        <a:t>Fuente de ET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Resolución Espacial/Temporal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Fuente de Datos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Disponibilidad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868">
                <a:tc>
                  <a:txBody>
                    <a:bodyPr/>
                    <a:lstStyle/>
                    <a:p>
                      <a:pPr algn="ctr"/>
                      <a:r>
                        <a:rPr lang="x-none" sz="2000" noProof="0" dirty="0"/>
                        <a:t>METRIC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30 m (Global)</a:t>
                      </a:r>
                    </a:p>
                    <a:p>
                      <a:pPr marL="219456" indent="-219456">
                        <a:buFont typeface="Arial" charset="0"/>
                        <a:buChar char="•"/>
                      </a:pPr>
                      <a:r>
                        <a:rPr lang="x-none" sz="2000" noProof="0" dirty="0"/>
                        <a:t>2011 – marzo 2016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x-none" sz="2000" noProof="0" dirty="0"/>
                        <a:t>Googl</a:t>
                      </a:r>
                      <a:r>
                        <a:rPr lang="x-none" sz="2000" baseline="0" noProof="0" dirty="0"/>
                        <a:t>e Earth Engine Evapotranspiration Flux (EEFlux)</a:t>
                      </a:r>
                      <a:endParaRPr lang="x-none" sz="2000" noProof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x-none" sz="2000" noProof="0" dirty="0">
                          <a:hlinkClick r:id="rId2"/>
                        </a:rPr>
                        <a:t>http://eeflux-level1.appspot.com/</a:t>
                      </a:r>
                      <a:r>
                        <a:rPr lang="x-none" sz="2000" noProof="0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189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Aplicaciones de la ET</a:t>
            </a:r>
          </a:p>
        </p:txBody>
      </p:sp>
    </p:spTree>
    <p:extLst>
      <p:ext uri="{BB962C8B-B14F-4D97-AF65-F5344CB8AC3E}">
        <p14:creationId xmlns:p14="http://schemas.microsoft.com/office/powerpoint/2010/main" val="309985764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ET para la Gestión del Riego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588" y="1530191"/>
            <a:ext cx="5806440" cy="4489609"/>
          </a:xfrm>
        </p:spPr>
        <p:txBody>
          <a:bodyPr>
            <a:normAutofit/>
          </a:bodyPr>
          <a:lstStyle/>
          <a:p>
            <a:r>
              <a:rPr lang="es-ES_tradnl" noProof="0" dirty="0"/>
              <a:t>Interfaz en línea Beta completa</a:t>
            </a:r>
          </a:p>
          <a:p>
            <a:r>
              <a:rPr lang="es-ES_tradnl" noProof="0" dirty="0"/>
              <a:t>Herramienta en línea disponible al público</a:t>
            </a:r>
          </a:p>
          <a:p>
            <a:r>
              <a:rPr lang="es-ES_tradnl" spc="-50" noProof="0" dirty="0"/>
              <a:t>Varios agricultores la están probando</a:t>
            </a:r>
          </a:p>
          <a:p>
            <a:r>
              <a:rPr lang="es-ES_tradnl" spc="-60" noProof="0" dirty="0"/>
              <a:t>Integrada con la herramienta para la gestión del riego UCCE </a:t>
            </a:r>
            <a:r>
              <a:rPr lang="es-ES_tradnl" spc="-60" noProof="0" dirty="0" err="1"/>
              <a:t>CropManage</a:t>
            </a:r>
            <a:endParaRPr lang="es-ES_tradnl" spc="-60" noProof="0" dirty="0"/>
          </a:p>
          <a:p>
            <a:r>
              <a:rPr lang="es-ES_tradnl" noProof="0" dirty="0"/>
              <a:t>Se ha completado la métrica del prototipo del calculador de consumo de agua en cultivos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>
                <a:hlinkClick r:id="rId3"/>
              </a:rPr>
              <a:t>https://c3.nasa.gov/water/static/media/other/Day1_S2-3_Mendez.pdf</a:t>
            </a:r>
            <a:r>
              <a:rPr lang="es-ES_tradnl" noProof="0" dirty="0"/>
              <a:t>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637" y="1447800"/>
            <a:ext cx="5641113" cy="4489450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noProof="0" dirty="0">
                <a:hlinkClick r:id="rId5"/>
              </a:rPr>
              <a:t>http://ec2-54-196-147-232.compute-1.amazonaws.com/dgw/sims/</a:t>
            </a:r>
            <a:r>
              <a:rPr lang="es-ES_tradnl" noProof="0" dirty="0"/>
              <a:t>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826727" y="2837114"/>
            <a:ext cx="2890676" cy="1916587"/>
            <a:chOff x="6068236" y="2945078"/>
            <a:chExt cx="2890676" cy="191658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8236" y="2945078"/>
              <a:ext cx="2890676" cy="191658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79710" y="3032866"/>
              <a:ext cx="2480712" cy="584775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x-none" sz="1600" dirty="0"/>
                <a:t>Coeficiente de Cultivo K</a:t>
              </a:r>
              <a:r>
                <a:rPr lang="x-none" sz="1600" baseline="-25000" dirty="0"/>
                <a:t>cb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99212" y="3657600"/>
            <a:ext cx="2879202" cy="1904581"/>
            <a:chOff x="6079710" y="4107924"/>
            <a:chExt cx="2879202" cy="190458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710" y="4107924"/>
              <a:ext cx="2879202" cy="190458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091184" y="4194315"/>
              <a:ext cx="2306717" cy="33855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x-none" sz="1600" dirty="0"/>
                <a:t>Cubierta Fraccional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60223" y="4466080"/>
            <a:ext cx="2888210" cy="1911430"/>
            <a:chOff x="6090246" y="4706160"/>
            <a:chExt cx="2888210" cy="191143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246" y="4706160"/>
              <a:ext cx="2888210" cy="191143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01721" y="4792832"/>
              <a:ext cx="807720" cy="369332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/>
                <a:t>NDVI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8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ET para la Gestión del Riego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La ET en base a </a:t>
            </a:r>
            <a:r>
              <a:rPr lang="es-ES_tradnl" noProof="0" dirty="0" err="1"/>
              <a:t>Landsat</a:t>
            </a:r>
            <a:r>
              <a:rPr lang="es-ES_tradnl" noProof="0" dirty="0"/>
              <a:t> ayuda a los enólogos y viticultores en California a planificar su coordinación y regadío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>
                <a:hlinkClick r:id="rId3"/>
              </a:rPr>
              <a:t>https://c3.nasa.gov/water/static/media/other/Day1_S2-3_Mendez.pdf</a:t>
            </a:r>
            <a:r>
              <a:rPr lang="es-ES_tradnl" noProof="0" dirty="0"/>
              <a:t>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514808"/>
            <a:ext cx="5805488" cy="435543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_tradnl" noProof="0" dirty="0">
                <a:hlinkClick r:id="rId5"/>
              </a:rPr>
              <a:t>http://ec2-54-196-147-232.compute-1.amazonaws.com/dgw/sims/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2261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/>
              <a:t>ET para el Monitoreo de Sequías sobre Norteamérica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52" y="1130300"/>
            <a:ext cx="5848604" cy="5041900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7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5998202" y="1130299"/>
            <a:ext cx="5947736" cy="45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ET para la Asignación del Agua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/>
          </a:bodyPr>
          <a:lstStyle/>
          <a:p>
            <a:r>
              <a:rPr lang="es-ES_tradnl" noProof="0" dirty="0"/>
              <a:t>La ET de METRIC ET se usa para determinar el déficit hidrológico</a:t>
            </a:r>
          </a:p>
          <a:p>
            <a:r>
              <a:rPr lang="es-ES_tradnl" noProof="0" dirty="0"/>
              <a:t>Ejemplo</a:t>
            </a:r>
          </a:p>
          <a:p>
            <a:pPr lvl="1"/>
            <a:r>
              <a:rPr lang="es-ES_tradnl" noProof="0" dirty="0"/>
              <a:t>basado en el análisis de la ET y del NDVI, El Departamento de Recursos Hídricos del Estado de Idaho (EEUU) verificó que ciertos campos que se alegaba sufrían de un déficit de agua en realidad no lo hacían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>
                <a:hlinkClick r:id="rId3"/>
              </a:rPr>
              <a:t>https://c3.nasa.gov/water/static/media/other/Day1_S1-3_Allen.pdf</a:t>
            </a:r>
            <a:r>
              <a:rPr lang="es-ES_tradnl" noProof="0" dirty="0"/>
              <a:t> 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2"/>
          </p:nvPr>
        </p:nvPicPr>
        <p:blipFill>
          <a:blip r:embed="rId4"/>
          <a:stretch>
            <a:fillRect/>
          </a:stretch>
        </p:blipFill>
        <p:spPr>
          <a:xfrm>
            <a:off x="6140450" y="1130283"/>
            <a:ext cx="5805488" cy="28602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40450" y="3990523"/>
            <a:ext cx="5805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800" dirty="0"/>
              <a:t>Los polígonos morados son los campos que supuestamente tenían un déficit de agua en 2006</a:t>
            </a:r>
          </a:p>
        </p:txBody>
      </p:sp>
    </p:spTree>
    <p:extLst>
      <p:ext uri="{BB962C8B-B14F-4D97-AF65-F5344CB8AC3E}">
        <p14:creationId xmlns:p14="http://schemas.microsoft.com/office/powerpoint/2010/main" val="1250756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ET para la Asignación del Agua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73003"/>
          </a:xfrm>
        </p:spPr>
        <p:txBody>
          <a:bodyPr>
            <a:normAutofit fontScale="92500"/>
          </a:bodyPr>
          <a:lstStyle/>
          <a:p>
            <a:r>
              <a:rPr lang="es-ES_tradnl" noProof="0" dirty="0"/>
              <a:t>El impacto de las decisiones sobre la asignación del agua fue más visible que los factores climáticos en cuanto a cambios en el consumo de agua en los cultivos (evapotranspiración)a través del tiempo</a:t>
            </a:r>
          </a:p>
          <a:p>
            <a:r>
              <a:rPr lang="es-ES_tradnl" spc="-40" noProof="0" dirty="0"/>
              <a:t>El método de modelado </a:t>
            </a:r>
            <a:r>
              <a:rPr lang="es-ES_tradnl" spc="-40" noProof="0" dirty="0" err="1"/>
              <a:t>SSEBop</a:t>
            </a:r>
            <a:r>
              <a:rPr lang="es-ES_tradnl" spc="-40" noProof="0" dirty="0"/>
              <a:t> fue estable al procesar 3,396 imágenes de </a:t>
            </a:r>
            <a:r>
              <a:rPr lang="es-ES_tradnl" spc="-40" noProof="0" dirty="0" err="1"/>
              <a:t>Landsat</a:t>
            </a:r>
            <a:r>
              <a:rPr lang="es-ES_tradnl" spc="-40" noProof="0" dirty="0"/>
              <a:t> y al generar estimaciones confiables para el análisis de tendencias</a:t>
            </a:r>
          </a:p>
          <a:p>
            <a:r>
              <a:rPr lang="es-ES_tradnl" noProof="0" dirty="0"/>
              <a:t>La asociación cuantificada entre programas de seguimiento de cultivos y el ahorro del agua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 err="1"/>
              <a:t>Senay</a:t>
            </a:r>
            <a:r>
              <a:rPr lang="es-ES_tradnl" noProof="0" dirty="0"/>
              <a:t>, G., et al. </a:t>
            </a:r>
            <a:r>
              <a:rPr lang="es-ES_tradnl" noProof="0" dirty="0" err="1"/>
              <a:t>Landsat</a:t>
            </a:r>
            <a:r>
              <a:rPr lang="es-ES_tradnl" noProof="0" dirty="0"/>
              <a:t> </a:t>
            </a:r>
            <a:r>
              <a:rPr lang="es-ES_tradnl" noProof="0" dirty="0" err="1"/>
              <a:t>based</a:t>
            </a:r>
            <a:r>
              <a:rPr lang="es-ES_tradnl" noProof="0" dirty="0"/>
              <a:t> </a:t>
            </a:r>
            <a:r>
              <a:rPr lang="es-ES_tradnl" noProof="0" dirty="0" err="1"/>
              <a:t>historical</a:t>
            </a:r>
            <a:r>
              <a:rPr lang="es-ES_tradnl" noProof="0" dirty="0"/>
              <a:t> (1984-2014) </a:t>
            </a:r>
            <a:r>
              <a:rPr lang="es-ES_tradnl" noProof="0" dirty="0" err="1"/>
              <a:t>crop</a:t>
            </a:r>
            <a:r>
              <a:rPr lang="es-ES_tradnl" noProof="0" dirty="0"/>
              <a:t> </a:t>
            </a:r>
            <a:r>
              <a:rPr lang="es-ES_tradnl" noProof="0" dirty="0" err="1"/>
              <a:t>water</a:t>
            </a:r>
            <a:r>
              <a:rPr lang="es-ES_tradnl" noProof="0" dirty="0"/>
              <a:t> use </a:t>
            </a:r>
            <a:r>
              <a:rPr lang="es-ES_tradnl" noProof="0" dirty="0" err="1"/>
              <a:t>estimates</a:t>
            </a:r>
            <a:r>
              <a:rPr lang="es-ES_tradnl" noProof="0" dirty="0"/>
              <a:t> and </a:t>
            </a:r>
            <a:r>
              <a:rPr lang="es-ES_tradnl" noProof="0" dirty="0" err="1"/>
              <a:t>trends</a:t>
            </a:r>
            <a:r>
              <a:rPr lang="es-ES_tradnl" noProof="0" dirty="0"/>
              <a:t> in </a:t>
            </a:r>
            <a:r>
              <a:rPr lang="es-ES_tradnl" noProof="0" dirty="0" err="1"/>
              <a:t>the</a:t>
            </a:r>
            <a:r>
              <a:rPr lang="es-ES_tradnl" noProof="0" dirty="0"/>
              <a:t> </a:t>
            </a:r>
            <a:r>
              <a:rPr lang="es-ES_tradnl" noProof="0" dirty="0" err="1"/>
              <a:t>Southwestern</a:t>
            </a:r>
            <a:r>
              <a:rPr lang="es-ES_tradnl" noProof="0" dirty="0"/>
              <a:t> </a:t>
            </a:r>
            <a:r>
              <a:rPr lang="es-ES_tradnl" noProof="0" dirty="0" err="1"/>
              <a:t>United</a:t>
            </a:r>
            <a:r>
              <a:rPr lang="es-ES_tradnl" noProof="0" dirty="0"/>
              <a:t> </a:t>
            </a:r>
            <a:r>
              <a:rPr lang="es-ES_tradnl" noProof="0" dirty="0" err="1"/>
              <a:t>States</a:t>
            </a:r>
            <a:r>
              <a:rPr lang="es-ES_tradnl" noProof="0" dirty="0"/>
              <a:t>. AGU 2016. </a:t>
            </a:r>
            <a:r>
              <a:rPr lang="es-ES_tradnl" noProof="0" dirty="0">
                <a:hlinkClick r:id="rId3"/>
              </a:rPr>
              <a:t>https://landsat.gsfc.nasa.gov/watching-water-use-in-the-southwest/</a:t>
            </a:r>
            <a:r>
              <a:rPr lang="es-ES_tradnl" noProof="0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2"/>
          </p:nvPr>
        </p:nvPicPr>
        <p:blipFill>
          <a:blip r:embed="rId4"/>
          <a:stretch>
            <a:fillRect/>
          </a:stretch>
        </p:blipFill>
        <p:spPr>
          <a:xfrm>
            <a:off x="6140450" y="1130283"/>
            <a:ext cx="5805488" cy="33875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40450" y="4545125"/>
            <a:ext cx="5805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400" dirty="0"/>
              <a:t>Estimaciones medias de ET anuales para el distrito de irrigación Palo Verde (PVID) obtenidas del modelo SSEBop entre 1984-2014. También se muestran imágenes selectas de series temporales de la ET  para cada cinco años a partir de 1985. </a:t>
            </a:r>
          </a:p>
          <a:p>
            <a:r>
              <a:rPr lang="x-none" sz="1400" dirty="0"/>
              <a:t>Fuente de la Imagen: Senay et al.</a:t>
            </a:r>
          </a:p>
        </p:txBody>
      </p:sp>
    </p:spTree>
    <p:extLst>
      <p:ext uri="{BB962C8B-B14F-4D97-AF65-F5344CB8AC3E}">
        <p14:creationId xmlns:p14="http://schemas.microsoft.com/office/powerpoint/2010/main" val="316098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Utilización de la ET para Planificar la Gestión de Acuíferos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s-ES_tradnl" noProof="0" dirty="0"/>
              <a:t>La ET de METRIC, junto con la precipitación, ayudó a estimar la recarga del acuífero de </a:t>
            </a:r>
            <a:r>
              <a:rPr lang="es-ES_tradnl" noProof="0" dirty="0" err="1"/>
              <a:t>Ogalalla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</a:t>
            </a:r>
            <a:r>
              <a:rPr lang="es-ES_tradnl" noProof="0" dirty="0">
                <a:hlinkClick r:id="rId2"/>
              </a:rPr>
              <a:t>https://c3.nasa.gov/water/static/media/other/Day1_S1-3_Allen.pdf</a:t>
            </a:r>
            <a:r>
              <a:rPr lang="es-ES_tradnl" noProof="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521" y="2209800"/>
            <a:ext cx="4316363" cy="4108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5941" y="3663808"/>
            <a:ext cx="449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Evapotranspiración menos precipitación para el 1</a:t>
            </a:r>
            <a:r>
              <a:rPr lang="x-none" baseline="30000" dirty="0"/>
              <a:t>ro</a:t>
            </a:r>
            <a:r>
              <a:rPr lang="x-none" dirty="0"/>
              <a:t> de abril al 31 de octubre de 1997, Ruta 33, Fila 31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6521" y="1828800"/>
            <a:ext cx="431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Nebraska</a:t>
            </a:r>
          </a:p>
        </p:txBody>
      </p:sp>
    </p:spTree>
    <p:extLst>
      <p:ext uri="{BB962C8B-B14F-4D97-AF65-F5344CB8AC3E}">
        <p14:creationId xmlns:p14="http://schemas.microsoft.com/office/powerpoint/2010/main" val="196758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Reseña de la Presentación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La Importancia de Estimar la ET y los desafíos relacionados</a:t>
            </a:r>
          </a:p>
          <a:p>
            <a:r>
              <a:rPr lang="es-ES_tradnl" noProof="0" dirty="0"/>
              <a:t>Métodos de Estimar la ET en Base a la Teledetección</a:t>
            </a:r>
          </a:p>
          <a:p>
            <a:r>
              <a:rPr lang="es-ES_tradnl" noProof="0" dirty="0"/>
              <a:t>Resumen de los Productos de los Datos de la ET</a:t>
            </a:r>
          </a:p>
          <a:p>
            <a:r>
              <a:rPr lang="es-ES_tradnl" noProof="0" dirty="0"/>
              <a:t>Aplicaciones de los Datos de la ET</a:t>
            </a:r>
          </a:p>
          <a:p>
            <a:r>
              <a:rPr lang="es-ES_tradnl" noProof="0" dirty="0"/>
              <a:t>METRIC: </a:t>
            </a:r>
            <a:r>
              <a:rPr lang="es-ES_tradnl" b="1" noProof="0" dirty="0" err="1"/>
              <a:t>M</a:t>
            </a:r>
            <a:r>
              <a:rPr lang="es-ES_tradnl" noProof="0" dirty="0" err="1"/>
              <a:t>apping</a:t>
            </a:r>
            <a:r>
              <a:rPr lang="es-ES_tradnl" noProof="0" dirty="0"/>
              <a:t> </a:t>
            </a:r>
            <a:r>
              <a:rPr lang="es-ES_tradnl" b="1" noProof="0" dirty="0" err="1"/>
              <a:t>E</a:t>
            </a:r>
            <a:r>
              <a:rPr lang="es-ES_tradnl" noProof="0" dirty="0" err="1"/>
              <a:t>vapo</a:t>
            </a:r>
            <a:r>
              <a:rPr lang="es-ES_tradnl" b="1" noProof="0" dirty="0" err="1"/>
              <a:t>T</a:t>
            </a:r>
            <a:r>
              <a:rPr lang="es-ES_tradnl" noProof="0" dirty="0" err="1"/>
              <a:t>ranspiration</a:t>
            </a:r>
            <a:r>
              <a:rPr lang="es-ES_tradnl" noProof="0" dirty="0"/>
              <a:t> at </a:t>
            </a:r>
            <a:r>
              <a:rPr lang="es-ES_tradnl" noProof="0" dirty="0" err="1"/>
              <a:t>high-</a:t>
            </a:r>
            <a:r>
              <a:rPr lang="es-ES_tradnl" b="1" noProof="0" dirty="0" err="1"/>
              <a:t>R</a:t>
            </a:r>
            <a:r>
              <a:rPr lang="es-ES_tradnl" noProof="0" dirty="0" err="1"/>
              <a:t>esolution</a:t>
            </a:r>
            <a:r>
              <a:rPr lang="es-ES_tradnl" noProof="0" dirty="0"/>
              <a:t> </a:t>
            </a:r>
            <a:r>
              <a:rPr lang="es-ES_tradnl" noProof="0" dirty="0" err="1"/>
              <a:t>with</a:t>
            </a:r>
            <a:r>
              <a:rPr lang="es-ES_tradnl" noProof="0" dirty="0"/>
              <a:t> </a:t>
            </a:r>
            <a:r>
              <a:rPr lang="es-ES_tradnl" b="1" noProof="0" dirty="0" err="1"/>
              <a:t>I</a:t>
            </a:r>
            <a:r>
              <a:rPr lang="es-ES_tradnl" noProof="0" dirty="0" err="1"/>
              <a:t>nternalized</a:t>
            </a:r>
            <a:r>
              <a:rPr lang="es-ES_tradnl" noProof="0" dirty="0"/>
              <a:t> </a:t>
            </a:r>
            <a:r>
              <a:rPr lang="es-ES_tradnl" b="1" noProof="0" dirty="0" err="1"/>
              <a:t>C</a:t>
            </a:r>
            <a:r>
              <a:rPr lang="es-ES_tradnl" noProof="0" dirty="0" err="1"/>
              <a:t>alibration</a:t>
            </a:r>
            <a:r>
              <a:rPr lang="es-ES_tradnl" noProof="0" dirty="0"/>
              <a:t> (Mapeo de la Evapotranspiración de Resolución Alta con Calibración Internalizada)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51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Utilización de la ET en el Consumo Agrícola de Agua en la China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/>
          <a:lstStyle/>
          <a:p>
            <a:r>
              <a:rPr lang="es-ES_tradnl" noProof="0" dirty="0"/>
              <a:t>En base a la ET de ETWATCH y datos pluviales se detectó un consume excesivo de agua para la agricultura en 2008-2013</a:t>
            </a:r>
          </a:p>
          <a:p>
            <a:r>
              <a:rPr lang="es-ES_tradnl" noProof="0" dirty="0"/>
              <a:t>Sumamente útil para planificar la asignación de recursos hídricos</a:t>
            </a:r>
          </a:p>
          <a:p>
            <a:endParaRPr lang="es-ES_tradnl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Reference: https://c3.nasa.gov/</a:t>
            </a:r>
            <a:r>
              <a:rPr lang="es-ES_tradnl" noProof="0" dirty="0" err="1"/>
              <a:t>water</a:t>
            </a:r>
            <a:r>
              <a:rPr lang="es-ES_tradnl" noProof="0" dirty="0"/>
              <a:t>/</a:t>
            </a:r>
            <a:r>
              <a:rPr lang="es-ES_tradnl" noProof="0" dirty="0" err="1"/>
              <a:t>static</a:t>
            </a:r>
            <a:r>
              <a:rPr lang="es-ES_tradnl" noProof="0" dirty="0"/>
              <a:t>/media/</a:t>
            </a:r>
            <a:r>
              <a:rPr lang="es-ES_tradnl" noProof="0" dirty="0" err="1"/>
              <a:t>other</a:t>
            </a:r>
            <a:r>
              <a:rPr lang="es-ES_tradnl" noProof="0" dirty="0"/>
              <a:t>/Day1_S1-3_Allen.pdf</a:t>
            </a:r>
          </a:p>
        </p:txBody>
      </p:sp>
      <p:pic>
        <p:nvPicPr>
          <p:cNvPr id="9" name="Content Placeholder 8" descr="Screen Shot 2016-07-04 at 6.58.06 PM.png"/>
          <p:cNvPicPr>
            <a:picLocks noGrp="1" noChangeAspect="1"/>
          </p:cNvPicPr>
          <p:nvPr>
            <p:ph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849"/>
          <a:stretch/>
        </p:blipFill>
        <p:spPr>
          <a:xfrm>
            <a:off x="6140450" y="1130283"/>
            <a:ext cx="5805488" cy="4321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B5271F-A2A6-4BDA-9A6D-C5D4032A856C}"/>
              </a:ext>
            </a:extLst>
          </p:cNvPr>
          <p:cNvSpPr txBox="1"/>
          <p:nvPr/>
        </p:nvSpPr>
        <p:spPr>
          <a:xfrm>
            <a:off x="6299994" y="1219660"/>
            <a:ext cx="5486400" cy="369332"/>
          </a:xfrm>
          <a:prstGeom prst="rect">
            <a:avLst/>
          </a:prstGeom>
          <a:solidFill>
            <a:srgbClr val="91D2F3"/>
          </a:solidFill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Consumo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Agrícola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 Agua Real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Ertanggou</a:t>
            </a:r>
            <a:endParaRPr lang="x-none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C1880-9BDE-4F8F-87B0-60A502F1FE1D}"/>
              </a:ext>
            </a:extLst>
          </p:cNvPr>
          <p:cNvSpPr txBox="1"/>
          <p:nvPr/>
        </p:nvSpPr>
        <p:spPr>
          <a:xfrm>
            <a:off x="9217024" y="2600254"/>
            <a:ext cx="1981200" cy="184666"/>
          </a:xfrm>
          <a:prstGeom prst="rect">
            <a:avLst/>
          </a:prstGeom>
          <a:solidFill>
            <a:srgbClr val="D5FDFE"/>
          </a:solidFill>
        </p:spPr>
        <p:txBody>
          <a:bodyPr wrap="square" lIns="45720" tIns="0" bIns="0" rtlCol="0">
            <a:spAutoFit/>
          </a:bodyPr>
          <a:lstStyle/>
          <a:p>
            <a:r>
              <a:rPr lang="x-none" sz="1200">
                <a:latin typeface="Times New Roman" panose="02020603050405020304" pitchFamily="18" charset="0"/>
                <a:cs typeface="Times New Roman" panose="02020603050405020304" pitchFamily="18" charset="0"/>
              </a:rPr>
              <a:t>Consumo del agua de riego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F7516-0847-4A62-8A97-61A7FBED1FEF}"/>
              </a:ext>
            </a:extLst>
          </p:cNvPr>
          <p:cNvSpPr txBox="1"/>
          <p:nvPr/>
        </p:nvSpPr>
        <p:spPr>
          <a:xfrm>
            <a:off x="9245916" y="2786423"/>
            <a:ext cx="2540478" cy="203133"/>
          </a:xfrm>
          <a:prstGeom prst="rect">
            <a:avLst/>
          </a:prstGeom>
          <a:solidFill>
            <a:srgbClr val="D5FDFE"/>
          </a:solidFill>
        </p:spPr>
        <p:txBody>
          <a:bodyPr wrap="square" lIns="45720" tIns="18288" rIns="0" bIns="0" rtlCol="0">
            <a:spAutoFit/>
          </a:bodyPr>
          <a:lstStyle/>
          <a:p>
            <a:r>
              <a:rPr lang="x-none" sz="12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Consumo total del agua de una plantación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C55E3-D11F-4AA4-800F-9D00CB8F920D}"/>
              </a:ext>
            </a:extLst>
          </p:cNvPr>
          <p:cNvSpPr txBox="1"/>
          <p:nvPr/>
        </p:nvSpPr>
        <p:spPr>
          <a:xfrm>
            <a:off x="9256918" y="2989556"/>
            <a:ext cx="2540478" cy="230832"/>
          </a:xfrm>
          <a:prstGeom prst="rect">
            <a:avLst/>
          </a:prstGeom>
          <a:solidFill>
            <a:srgbClr val="D5FDFE"/>
          </a:solidFill>
        </p:spPr>
        <p:txBody>
          <a:bodyPr wrap="square" lIns="45720" tIns="45720" rIns="0" bIns="0" rtlCol="0">
            <a:spAutoFit/>
          </a:bodyPr>
          <a:lstStyle/>
          <a:p>
            <a:r>
              <a:rPr lang="x-none" sz="1200" spc="-30">
                <a:latin typeface="Times New Roman" panose="02020603050405020304" pitchFamily="18" charset="0"/>
                <a:cs typeface="Times New Roman" panose="02020603050405020304" pitchFamily="18" charset="0"/>
              </a:rPr>
              <a:t>Consumo de agua pluvial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83E38-2D82-494A-9477-F43D45645EE6}"/>
              </a:ext>
            </a:extLst>
          </p:cNvPr>
          <p:cNvSpPr txBox="1"/>
          <p:nvPr/>
        </p:nvSpPr>
        <p:spPr>
          <a:xfrm>
            <a:off x="8532812" y="3533845"/>
            <a:ext cx="261667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93%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de lo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permitido</a:t>
            </a:r>
            <a:endParaRPr lang="x-none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4E518-FDF1-4F86-8A27-2D4C460AE796}"/>
              </a:ext>
            </a:extLst>
          </p:cNvPr>
          <p:cNvSpPr txBox="1"/>
          <p:nvPr/>
        </p:nvSpPr>
        <p:spPr>
          <a:xfrm>
            <a:off x="10895012" y="4105487"/>
            <a:ext cx="609600" cy="153888"/>
          </a:xfrm>
          <a:prstGeom prst="rect">
            <a:avLst/>
          </a:prstGeom>
          <a:solidFill>
            <a:srgbClr val="43757B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x-none" sz="1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Promedio</a:t>
            </a:r>
          </a:p>
        </p:txBody>
      </p:sp>
    </p:spTree>
    <p:extLst>
      <p:ext uri="{BB962C8B-B14F-4D97-AF65-F5344CB8AC3E}">
        <p14:creationId xmlns:p14="http://schemas.microsoft.com/office/powerpoint/2010/main" val="698721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Utilización de la ET para Controlar el Consumo Agrícola del Agua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 fontScale="92500"/>
          </a:bodyPr>
          <a:lstStyle/>
          <a:p>
            <a:r>
              <a:rPr lang="es-ES_tradnl" spc="-60" noProof="0" dirty="0"/>
              <a:t>El consumo de agua agrícola (</a:t>
            </a:r>
            <a:r>
              <a:rPr lang="es-ES_tradnl" spc="-60" noProof="0" dirty="0" err="1"/>
              <a:t>agricultural</a:t>
            </a:r>
            <a:r>
              <a:rPr lang="es-ES_tradnl" spc="-60" noProof="0" dirty="0"/>
              <a:t> </a:t>
            </a:r>
            <a:r>
              <a:rPr lang="es-ES_tradnl" spc="-60" noProof="0" dirty="0" err="1"/>
              <a:t>water</a:t>
            </a:r>
            <a:r>
              <a:rPr lang="es-ES_tradnl" spc="-60" noProof="0" dirty="0"/>
              <a:t> </a:t>
            </a:r>
            <a:r>
              <a:rPr lang="es-ES_tradnl" spc="-60" noProof="0" dirty="0" err="1"/>
              <a:t>consumption</a:t>
            </a:r>
            <a:r>
              <a:rPr lang="es-ES_tradnl" spc="-60" noProof="0" dirty="0"/>
              <a:t> o AWC) está basado en datos de diferentes estaciones de medición (1984-2008) y del ET MODIS</a:t>
            </a:r>
          </a:p>
          <a:p>
            <a:r>
              <a:rPr lang="es-ES_tradnl" noProof="0" dirty="0"/>
              <a:t>Se encontró que el AWC aumentó de manera significante  en los últimos 25 años con la excepción de unos cuantos países</a:t>
            </a:r>
          </a:p>
          <a:p>
            <a:r>
              <a:rPr lang="es-ES_tradnl" spc="-40" noProof="0" dirty="0"/>
              <a:t>La integración de datos meteorológicos y satelitales permiten la estimación de la ET real más allá del historial disponible de los datos satelitales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25992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242252" y="5867400"/>
            <a:ext cx="11704320" cy="450745"/>
          </a:xfrm>
        </p:spPr>
        <p:txBody>
          <a:bodyPr/>
          <a:lstStyle/>
          <a:p>
            <a:r>
              <a:rPr lang="es-ES_tradnl" noProof="0" dirty="0"/>
              <a:t>Reference: Yuan, Z., &amp; </a:t>
            </a:r>
            <a:r>
              <a:rPr lang="es-ES_tradnl" noProof="0" dirty="0" err="1"/>
              <a:t>Shen</a:t>
            </a:r>
            <a:r>
              <a:rPr lang="es-ES_tradnl" noProof="0" dirty="0"/>
              <a:t>, Y. (2013). </a:t>
            </a:r>
            <a:r>
              <a:rPr lang="es-ES_tradnl" noProof="0" dirty="0" err="1"/>
              <a:t>Estimation</a:t>
            </a:r>
            <a:r>
              <a:rPr lang="es-ES_tradnl" noProof="0" dirty="0"/>
              <a:t> of </a:t>
            </a:r>
            <a:r>
              <a:rPr lang="es-ES_tradnl" noProof="0" dirty="0" err="1"/>
              <a:t>Agricultural</a:t>
            </a:r>
            <a:r>
              <a:rPr lang="es-ES_tradnl" noProof="0" dirty="0"/>
              <a:t> </a:t>
            </a:r>
            <a:r>
              <a:rPr lang="es-ES_tradnl" noProof="0" dirty="0" err="1"/>
              <a:t>Water</a:t>
            </a:r>
            <a:r>
              <a:rPr lang="es-ES_tradnl" noProof="0" dirty="0"/>
              <a:t> </a:t>
            </a:r>
            <a:r>
              <a:rPr lang="es-ES_tradnl" noProof="0" dirty="0" err="1"/>
              <a:t>Consumption</a:t>
            </a:r>
            <a:r>
              <a:rPr lang="es-ES_tradnl" noProof="0" dirty="0"/>
              <a:t> </a:t>
            </a:r>
            <a:r>
              <a:rPr lang="es-ES_tradnl" noProof="0" dirty="0" err="1"/>
              <a:t>from</a:t>
            </a:r>
            <a:r>
              <a:rPr lang="es-ES_tradnl" noProof="0" dirty="0"/>
              <a:t> </a:t>
            </a:r>
            <a:r>
              <a:rPr lang="es-ES_tradnl" noProof="0" dirty="0" err="1"/>
              <a:t>Meteorological</a:t>
            </a:r>
            <a:r>
              <a:rPr lang="es-ES_tradnl" noProof="0" dirty="0"/>
              <a:t> and </a:t>
            </a:r>
            <a:r>
              <a:rPr lang="es-ES_tradnl" noProof="0" dirty="0" err="1"/>
              <a:t>Yield</a:t>
            </a:r>
            <a:r>
              <a:rPr lang="es-ES_tradnl" noProof="0" dirty="0"/>
              <a:t> Data: A Case </a:t>
            </a:r>
            <a:r>
              <a:rPr lang="es-ES_tradnl" noProof="0" dirty="0" err="1"/>
              <a:t>Study</a:t>
            </a:r>
            <a:r>
              <a:rPr lang="es-ES_tradnl" noProof="0" dirty="0"/>
              <a:t> of Hebei, North China. </a:t>
            </a:r>
            <a:r>
              <a:rPr lang="es-ES_tradnl" noProof="0" dirty="0" err="1"/>
              <a:t>PLoS</a:t>
            </a:r>
            <a:r>
              <a:rPr lang="es-ES_tradnl" noProof="0" dirty="0"/>
              <a:t> ONE, 8(3). doi:10.1371/journal.pone.0058685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40450" y="3886200"/>
            <a:ext cx="58054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600" dirty="0">
                <a:solidFill>
                  <a:srgbClr val="000000"/>
                </a:solidFill>
              </a:rPr>
              <a:t>Distribución de la  </a:t>
            </a:r>
            <a:r>
              <a:rPr lang="x-none" sz="1600" i="1" dirty="0">
                <a:solidFill>
                  <a:srgbClr val="000000"/>
                </a:solidFill>
              </a:rPr>
              <a:t>ET</a:t>
            </a:r>
            <a:r>
              <a:rPr lang="x-none" sz="1600" baseline="-25000" dirty="0">
                <a:solidFill>
                  <a:srgbClr val="000000"/>
                </a:solidFill>
              </a:rPr>
              <a:t>0</a:t>
            </a:r>
            <a:r>
              <a:rPr lang="x-none" sz="1600" dirty="0">
                <a:solidFill>
                  <a:srgbClr val="000000"/>
                </a:solidFill>
              </a:rPr>
              <a:t> anual media (a) y ET actual (b)y cambios en la ET promediada para el período de 1984–1993 a 1999–2008 (c).</a:t>
            </a:r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704293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801920" cy="1643370"/>
          </a:xfrm>
        </p:spPr>
        <p:txBody>
          <a:bodyPr/>
          <a:lstStyle/>
          <a:p>
            <a:r>
              <a:rPr lang="es-ES_tradnl" noProof="0" dirty="0"/>
              <a:t>METRIC: </a:t>
            </a:r>
            <a:r>
              <a:rPr lang="es-ES_tradnl" noProof="0" dirty="0" err="1"/>
              <a:t>Mapping</a:t>
            </a:r>
            <a:r>
              <a:rPr lang="es-ES_tradnl" noProof="0" dirty="0"/>
              <a:t> </a:t>
            </a:r>
            <a:r>
              <a:rPr lang="es-ES_tradnl" noProof="0" dirty="0" err="1"/>
              <a:t>EvapoTranspiration</a:t>
            </a:r>
            <a:r>
              <a:rPr lang="es-ES_tradnl" noProof="0" dirty="0"/>
              <a:t> at </a:t>
            </a:r>
            <a:r>
              <a:rPr lang="es-ES_tradnl" noProof="0" dirty="0" err="1"/>
              <a:t>high-Resolution</a:t>
            </a:r>
            <a:r>
              <a:rPr lang="es-ES_tradnl" noProof="0" dirty="0"/>
              <a:t> </a:t>
            </a:r>
            <a:r>
              <a:rPr lang="es-ES_tradnl" noProof="0" dirty="0" err="1"/>
              <a:t>with</a:t>
            </a:r>
            <a:r>
              <a:rPr lang="es-ES_tradnl" noProof="0" dirty="0"/>
              <a:t> </a:t>
            </a:r>
            <a:r>
              <a:rPr lang="es-ES_tradnl" noProof="0" dirty="0" err="1"/>
              <a:t>Internalized</a:t>
            </a:r>
            <a:r>
              <a:rPr lang="es-ES_tradnl" noProof="0" dirty="0"/>
              <a:t> </a:t>
            </a:r>
            <a:r>
              <a:rPr lang="es-ES_tradnl" noProof="0" dirty="0" err="1"/>
              <a:t>Calibration</a:t>
            </a:r>
            <a:br>
              <a:rPr lang="es-ES_tradnl" noProof="0" dirty="0"/>
            </a:br>
            <a:r>
              <a:rPr lang="es-ES_tradnl" sz="1800" noProof="0" dirty="0"/>
              <a:t>(Mapeo de la Evapotranspiración de Resolución Alta Con Calibración Internalizada)</a:t>
            </a:r>
            <a:br>
              <a:rPr lang="es-ES_tradnl" sz="1800" noProof="0" dirty="0"/>
            </a:br>
            <a:br>
              <a:rPr lang="es-ES_tradnl" noProof="0" dirty="0"/>
            </a:br>
            <a:br>
              <a:rPr lang="es-ES_tradnl" sz="1000" noProof="0" dirty="0"/>
            </a:br>
            <a:r>
              <a:rPr lang="es-ES_tradnl" sz="1000" noProof="0" dirty="0" err="1"/>
              <a:t>Courtesy</a:t>
            </a:r>
            <a:r>
              <a:rPr lang="es-ES_tradnl" sz="1000" noProof="0" dirty="0"/>
              <a:t> of Rick Allen, Univ. Idaho, </a:t>
            </a:r>
            <a:r>
              <a:rPr lang="es-ES_tradnl" sz="1000" noProof="0" dirty="0" err="1"/>
              <a:t>Member</a:t>
            </a:r>
            <a:r>
              <a:rPr lang="es-ES_tradnl" sz="1000" noProof="0" dirty="0"/>
              <a:t>, USGS/NASA </a:t>
            </a:r>
            <a:r>
              <a:rPr lang="es-ES_tradnl" sz="1000" noProof="0" dirty="0" err="1"/>
              <a:t>Landsat</a:t>
            </a:r>
            <a:r>
              <a:rPr lang="es-ES_tradnl" sz="1000" noProof="0" dirty="0"/>
              <a:t> </a:t>
            </a:r>
            <a:r>
              <a:rPr lang="es-ES_tradnl" sz="1000" noProof="0" dirty="0" err="1"/>
              <a:t>Science</a:t>
            </a:r>
            <a:r>
              <a:rPr lang="es-ES_tradnl" sz="1000" noProof="0" dirty="0"/>
              <a:t> </a:t>
            </a:r>
            <a:r>
              <a:rPr lang="es-ES_tradnl" sz="1000" noProof="0" dirty="0" err="1"/>
              <a:t>Team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981730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METRIC: Basado en el Balance Energético</a:t>
            </a:r>
          </a:p>
        </p:txBody>
      </p:sp>
      <p:sp>
        <p:nvSpPr>
          <p:cNvPr id="14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Balance Energético (</a:t>
            </a:r>
            <a:r>
              <a:rPr lang="es-ES_tradnl" noProof="0" dirty="0" err="1"/>
              <a:t>Energy</a:t>
            </a:r>
            <a:r>
              <a:rPr lang="es-ES_tradnl" noProof="0" dirty="0"/>
              <a:t> Balance o EB)</a:t>
            </a:r>
          </a:p>
          <a:p>
            <a:pPr lvl="1"/>
            <a:r>
              <a:rPr lang="es-ES_tradnl" noProof="0" dirty="0"/>
              <a:t>Recuerde: La ET es el agua que cambia de líquido en vapor</a:t>
            </a:r>
          </a:p>
          <a:p>
            <a:pPr lvl="1"/>
            <a:r>
              <a:rPr lang="es-ES_tradnl" noProof="0" dirty="0"/>
              <a:t>La conversión de un líquido en vapor requiere energía</a:t>
            </a:r>
          </a:p>
          <a:p>
            <a:pPr lvl="1"/>
            <a:r>
              <a:rPr lang="es-ES_tradnl" noProof="0" dirty="0"/>
              <a:t>“Buscamos” la energía consumida para producir la evaporación</a:t>
            </a:r>
          </a:p>
          <a:p>
            <a:pPr lvl="1"/>
            <a:r>
              <a:rPr lang="es-ES_tradnl" noProof="0" dirty="0"/>
              <a:t>Se puede derivar los componentes del EB de la temperatura de la superficie</a:t>
            </a:r>
          </a:p>
          <a:p>
            <a:pPr lvl="1"/>
            <a:endParaRPr lang="es-ES_tradnl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14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ET se Calcula como un Residuo del Balance Energético Balance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90" y="1130299"/>
            <a:ext cx="5187845" cy="518784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6466" y="1130299"/>
            <a:ext cx="40948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000" dirty="0"/>
              <a:t>R</a:t>
            </a:r>
            <a:r>
              <a:rPr lang="x-none" sz="2000" baseline="-25000" dirty="0"/>
              <a:t>n</a:t>
            </a:r>
            <a:r>
              <a:rPr lang="x-none" sz="2000" dirty="0"/>
              <a:t> (radiación del sol y del cielo)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9213" y="1902148"/>
            <a:ext cx="2302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2000" dirty="0"/>
              <a:t>H (calor al aire)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1873" y="2462808"/>
            <a:ext cx="479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6466" y="5242571"/>
            <a:ext cx="2697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sz="2000" dirty="0">
                <a:solidFill>
                  <a:schemeClr val="bg1"/>
                </a:solidFill>
              </a:rPr>
              <a:t>G (calor al suelo)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1873" y="2842419"/>
            <a:ext cx="1830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ET = R</a:t>
            </a:r>
            <a:r>
              <a:rPr lang="en-US" sz="2000" baseline="-25000" dirty="0"/>
              <a:t>n</a:t>
            </a:r>
            <a:r>
              <a:rPr lang="en-US" sz="2000" dirty="0"/>
              <a:t> - G - 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2252" y="2644315"/>
            <a:ext cx="3714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/>
              <a:t>Verdad elemental: la : evaporación consume energía</a:t>
            </a:r>
          </a:p>
        </p:txBody>
      </p:sp>
    </p:spTree>
    <p:extLst>
      <p:ext uri="{BB962C8B-B14F-4D97-AF65-F5344CB8AC3E}">
        <p14:creationId xmlns:p14="http://schemas.microsoft.com/office/powerpoint/2010/main" val="74326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ET Es Más Influenciada por la Temperatura Superficial que por la Vegetación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 algn="ctr">
              <a:buNone/>
            </a:pPr>
            <a:r>
              <a:rPr lang="es-ES_tradnl" noProof="0" dirty="0"/>
              <a:t>Rio Grande Medio, Nuevo </a:t>
            </a:r>
            <a:r>
              <a:rPr lang="es-ES_tradnl" noProof="0" dirty="0" err="1"/>
              <a:t>Mexico</a:t>
            </a:r>
            <a:r>
              <a:rPr lang="es-ES_tradnl" noProof="0" dirty="0"/>
              <a:t> (EEUU)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15" y="1774826"/>
            <a:ext cx="5096386" cy="4315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24" y="1780344"/>
            <a:ext cx="5096386" cy="431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59397-398D-421E-9B32-6D18AA6A12D5}"/>
              </a:ext>
            </a:extLst>
          </p:cNvPr>
          <p:cNvSpPr txBox="1"/>
          <p:nvPr/>
        </p:nvSpPr>
        <p:spPr>
          <a:xfrm>
            <a:off x="2989782" y="5688615"/>
            <a:ext cx="26918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x-none" sz="1400" b="1">
                <a:latin typeface="Arial" panose="020B0604020202020204" pitchFamily="34" charset="0"/>
                <a:cs typeface="Arial" panose="020B0604020202020204" pitchFamily="34" charset="0"/>
              </a:rPr>
              <a:t>Temperatura Superficial (K)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A4453-E0D5-4311-8D82-6406B2C3C621}"/>
              </a:ext>
            </a:extLst>
          </p:cNvPr>
          <p:cNvSpPr txBox="1"/>
          <p:nvPr/>
        </p:nvSpPr>
        <p:spPr>
          <a:xfrm rot="16200000">
            <a:off x="-279223" y="3107850"/>
            <a:ext cx="2691850" cy="261610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x-none" sz="1400" b="1">
                <a:latin typeface="Arial" panose="020B0604020202020204" pitchFamily="34" charset="0"/>
                <a:cs typeface="Arial" panose="020B0604020202020204" pitchFamily="34" charset="0"/>
              </a:rPr>
              <a:t>Fracción de ET de Referencia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11148-C2E7-472F-B2E1-94765B510FC7}"/>
              </a:ext>
            </a:extLst>
          </p:cNvPr>
          <p:cNvSpPr txBox="1"/>
          <p:nvPr/>
        </p:nvSpPr>
        <p:spPr>
          <a:xfrm rot="16200000">
            <a:off x="5201413" y="3188893"/>
            <a:ext cx="2691850" cy="335476"/>
          </a:xfrm>
          <a:prstGeom prst="rect">
            <a:avLst/>
          </a:prstGeom>
          <a:solidFill>
            <a:schemeClr val="bg1"/>
          </a:solidFill>
        </p:spPr>
        <p:txBody>
          <a:bodyPr wrap="square" tIns="45720" bIns="73152" rtlCol="0">
            <a:spAutoFit/>
          </a:bodyPr>
          <a:lstStyle/>
          <a:p>
            <a:r>
              <a:rPr lang="x-none" sz="1400" b="1">
                <a:latin typeface="Arial" panose="020B0604020202020204" pitchFamily="34" charset="0"/>
                <a:cs typeface="Arial" panose="020B0604020202020204" pitchFamily="34" charset="0"/>
              </a:rPr>
              <a:t>Fracción de ET de Referencia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0D039-D9F1-4CA4-ADDB-4C6CC9EB1CDD}"/>
              </a:ext>
            </a:extLst>
          </p:cNvPr>
          <p:cNvSpPr txBox="1"/>
          <p:nvPr/>
        </p:nvSpPr>
        <p:spPr>
          <a:xfrm>
            <a:off x="9098383" y="5663366"/>
            <a:ext cx="2691850" cy="261610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x-none" sz="1400" b="1">
                <a:latin typeface="Arial" panose="020B0604020202020204" pitchFamily="34" charset="0"/>
                <a:cs typeface="Arial" panose="020B0604020202020204" pitchFamily="34" charset="0"/>
              </a:rPr>
              <a:t>Índice de Vegetación</a:t>
            </a:r>
          </a:p>
        </p:txBody>
      </p:sp>
    </p:spTree>
    <p:extLst>
      <p:ext uri="{BB962C8B-B14F-4D97-AF65-F5344CB8AC3E}">
        <p14:creationId xmlns:p14="http://schemas.microsoft.com/office/powerpoint/2010/main" val="1822058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Componentes Generales del EB en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965512"/>
            <a:ext cx="11704320" cy="3971896"/>
          </a:xfrm>
        </p:spPr>
        <p:txBody>
          <a:bodyPr rIns="0"/>
          <a:lstStyle/>
          <a:p>
            <a:r>
              <a:rPr lang="es-ES_tradnl" noProof="0" dirty="0"/>
              <a:t>Radiación Neta (R</a:t>
            </a:r>
            <a:r>
              <a:rPr lang="es-ES_tradnl" baseline="-25000" noProof="0" dirty="0"/>
              <a:t>n</a:t>
            </a:r>
            <a:r>
              <a:rPr lang="es-ES_tradnl" noProof="0" dirty="0"/>
              <a:t>)</a:t>
            </a:r>
          </a:p>
          <a:p>
            <a:pPr lvl="1"/>
            <a:r>
              <a:rPr lang="es-ES_tradnl" noProof="0" dirty="0"/>
              <a:t>Onda corta reflejada de satélite</a:t>
            </a:r>
          </a:p>
          <a:p>
            <a:pPr lvl="1"/>
            <a:r>
              <a:rPr lang="es-ES_tradnl" noProof="0" dirty="0"/>
              <a:t>Onda corta entrante de teoría</a:t>
            </a:r>
          </a:p>
          <a:p>
            <a:pPr lvl="1"/>
            <a:r>
              <a:rPr lang="es-ES_tradnl" noProof="0" dirty="0"/>
              <a:t>Onda larga emitida de satélite</a:t>
            </a:r>
          </a:p>
          <a:p>
            <a:pPr lvl="1"/>
            <a:r>
              <a:rPr lang="es-ES_tradnl" noProof="0" dirty="0"/>
              <a:t>Onda larga entrante de la </a:t>
            </a:r>
            <a:r>
              <a:rPr lang="es-ES_tradnl" noProof="0" dirty="0" err="1"/>
              <a:t>transmisividad</a:t>
            </a:r>
            <a:r>
              <a:rPr lang="es-ES_tradnl" noProof="0" dirty="0"/>
              <a:t> emitida y atmosférica</a:t>
            </a:r>
          </a:p>
          <a:p>
            <a:r>
              <a:rPr lang="es-ES_tradnl" noProof="0" dirty="0"/>
              <a:t>Flujo Térmico del Suelo (G)</a:t>
            </a:r>
          </a:p>
          <a:p>
            <a:pPr lvl="1"/>
            <a:r>
              <a:rPr lang="es-ES_tradnl" spc="-30" noProof="0" dirty="0"/>
              <a:t>Función de H para suelo casi descubierto y función de Rn para vegetación</a:t>
            </a:r>
          </a:p>
          <a:p>
            <a:r>
              <a:rPr lang="es-ES_tradnl" noProof="0" dirty="0" err="1"/>
              <a:t>λE</a:t>
            </a:r>
            <a:r>
              <a:rPr lang="es-ES_tradnl" noProof="0" dirty="0"/>
              <a:t> = R</a:t>
            </a:r>
            <a:r>
              <a:rPr lang="es-ES_tradnl" baseline="-25000" noProof="0" dirty="0"/>
              <a:t>n</a:t>
            </a:r>
            <a:r>
              <a:rPr lang="es-ES_tradnl" noProof="0" dirty="0"/>
              <a:t> – G - H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5791200"/>
            <a:ext cx="11704320" cy="526945"/>
          </a:xfrm>
        </p:spPr>
        <p:txBody>
          <a:bodyPr/>
          <a:lstStyle/>
          <a:p>
            <a:r>
              <a:rPr lang="es-ES_tradnl" noProof="0" dirty="0"/>
              <a:t>Reference: Allen, R. G., et al. (2007). </a:t>
            </a:r>
            <a:r>
              <a:rPr lang="es-ES_tradnl" noProof="0" dirty="0" err="1"/>
              <a:t>Satellite-Based</a:t>
            </a:r>
            <a:r>
              <a:rPr lang="es-ES_tradnl" noProof="0" dirty="0"/>
              <a:t> </a:t>
            </a:r>
            <a:r>
              <a:rPr lang="es-ES_tradnl" noProof="0" dirty="0" err="1"/>
              <a:t>Energy</a:t>
            </a:r>
            <a:r>
              <a:rPr lang="es-ES_tradnl" noProof="0" dirty="0"/>
              <a:t> Balance </a:t>
            </a:r>
            <a:r>
              <a:rPr lang="es-ES_tradnl" noProof="0" dirty="0" err="1"/>
              <a:t>for</a:t>
            </a:r>
            <a:r>
              <a:rPr lang="es-ES_tradnl" noProof="0" dirty="0"/>
              <a:t> </a:t>
            </a:r>
            <a:r>
              <a:rPr lang="es-ES_tradnl" noProof="0" dirty="0" err="1"/>
              <a:t>Mapping</a:t>
            </a:r>
            <a:r>
              <a:rPr lang="es-ES_tradnl" noProof="0" dirty="0"/>
              <a:t> </a:t>
            </a:r>
            <a:r>
              <a:rPr lang="es-ES_tradnl" noProof="0" dirty="0" err="1"/>
              <a:t>Evapotranspiration</a:t>
            </a:r>
            <a:r>
              <a:rPr lang="es-ES_tradnl" noProof="0" dirty="0"/>
              <a:t> </a:t>
            </a:r>
            <a:r>
              <a:rPr lang="es-ES_tradnl" noProof="0" dirty="0" err="1"/>
              <a:t>with</a:t>
            </a:r>
            <a:r>
              <a:rPr lang="es-ES_tradnl" noProof="0" dirty="0"/>
              <a:t> </a:t>
            </a:r>
            <a:r>
              <a:rPr lang="es-ES_tradnl" noProof="0" dirty="0" err="1"/>
              <a:t>Internalized</a:t>
            </a:r>
            <a:r>
              <a:rPr lang="es-ES_tradnl" noProof="0" dirty="0"/>
              <a:t> </a:t>
            </a:r>
            <a:r>
              <a:rPr lang="es-ES_tradnl" noProof="0" dirty="0" err="1"/>
              <a:t>Calibration</a:t>
            </a:r>
            <a:r>
              <a:rPr lang="es-ES_tradnl" noProof="0" dirty="0"/>
              <a:t> (METRIC)—</a:t>
            </a:r>
            <a:r>
              <a:rPr lang="es-ES_tradnl" noProof="0" dirty="0" err="1"/>
              <a:t>Applications</a:t>
            </a:r>
            <a:r>
              <a:rPr lang="es-ES_tradnl" noProof="0" dirty="0"/>
              <a:t>. </a:t>
            </a:r>
            <a:r>
              <a:rPr lang="es-ES_tradnl" noProof="0" dirty="0" err="1"/>
              <a:t>Journal</a:t>
            </a:r>
            <a:r>
              <a:rPr lang="es-ES_tradnl" noProof="0" dirty="0"/>
              <a:t> of </a:t>
            </a:r>
            <a:r>
              <a:rPr lang="es-ES_tradnl" noProof="0" dirty="0" err="1"/>
              <a:t>Irrigation</a:t>
            </a:r>
            <a:r>
              <a:rPr lang="es-ES_tradnl" noProof="0" dirty="0"/>
              <a:t> and </a:t>
            </a:r>
            <a:r>
              <a:rPr lang="es-ES_tradnl" noProof="0" dirty="0" err="1"/>
              <a:t>Drainage</a:t>
            </a:r>
            <a:r>
              <a:rPr lang="es-ES_tradnl" noProof="0" dirty="0"/>
              <a:t> </a:t>
            </a:r>
            <a:r>
              <a:rPr lang="es-ES_tradnl" noProof="0" dirty="0" err="1"/>
              <a:t>Engineering</a:t>
            </a:r>
            <a:r>
              <a:rPr lang="es-ES_tradnl" noProof="0" dirty="0"/>
              <a:t>, 133(4), 395-406. doi:10.1061/(</a:t>
            </a:r>
            <a:r>
              <a:rPr lang="es-ES_tradnl" noProof="0" dirty="0" err="1"/>
              <a:t>asce</a:t>
            </a:r>
            <a:r>
              <a:rPr lang="es-ES_tradnl" noProof="0" dirty="0"/>
              <a:t>)0733-9437(2007)133:4(395)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251" y="1130283"/>
            <a:ext cx="1170432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dirty="0"/>
              <a:t>METRIC usa las reflectancias de las bandas de Landsat y datos meteorológicos para obtener los componentes del EB</a:t>
            </a:r>
          </a:p>
        </p:txBody>
      </p:sp>
    </p:spTree>
    <p:extLst>
      <p:ext uri="{BB962C8B-B14F-4D97-AF65-F5344CB8AC3E}">
        <p14:creationId xmlns:p14="http://schemas.microsoft.com/office/powerpoint/2010/main" val="238213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Componentes Generales del EB en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965512"/>
            <a:ext cx="11704320" cy="3971896"/>
          </a:xfrm>
        </p:spPr>
        <p:txBody>
          <a:bodyPr>
            <a:normAutofit/>
          </a:bodyPr>
          <a:lstStyle/>
          <a:p>
            <a:r>
              <a:rPr lang="es-ES_tradnl" noProof="0" dirty="0"/>
              <a:t>Flujo Térmico Sensible Flux (H)</a:t>
            </a:r>
          </a:p>
          <a:p>
            <a:r>
              <a:rPr lang="es-ES_tradnl" noProof="0" dirty="0"/>
              <a:t>Gradiente vertical de la temperatura cerca de la superficie (</a:t>
            </a:r>
            <a:r>
              <a:rPr lang="es-ES_tradnl" noProof="0" dirty="0" err="1"/>
              <a:t>dT</a:t>
            </a:r>
            <a:r>
              <a:rPr lang="es-ES_tradnl" noProof="0" dirty="0"/>
              <a:t>) calculado a partir de la temperatura superficial (</a:t>
            </a:r>
            <a:r>
              <a:rPr lang="es-ES_tradnl" noProof="0" dirty="0" err="1"/>
              <a:t>T</a:t>
            </a:r>
            <a:r>
              <a:rPr lang="es-ES_tradnl" baseline="-25000" noProof="0" dirty="0" err="1"/>
              <a:t>s</a:t>
            </a:r>
            <a:r>
              <a:rPr lang="es-ES_tradnl" noProof="0" dirty="0"/>
              <a:t>) – calibrado a la fecha de cada imagen (</a:t>
            </a:r>
            <a:r>
              <a:rPr lang="es-ES_tradnl" noProof="0" dirty="0" err="1"/>
              <a:t>dT</a:t>
            </a:r>
            <a:r>
              <a:rPr lang="es-ES_tradnl" noProof="0" dirty="0"/>
              <a:t> = a + b </a:t>
            </a:r>
            <a:r>
              <a:rPr lang="es-ES_tradnl" noProof="0" dirty="0" err="1"/>
              <a:t>T</a:t>
            </a:r>
            <a:r>
              <a:rPr lang="es-ES_tradnl" baseline="-25000" noProof="0" dirty="0" err="1"/>
              <a:t>s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Resistencia aerodinámica de</a:t>
            </a:r>
          </a:p>
          <a:p>
            <a:pPr lvl="1"/>
            <a:r>
              <a:rPr lang="es-ES_tradnl" noProof="0" dirty="0"/>
              <a:t>La velocidad del viento a la altitud de mezcla (de la meteorología en local o en cuadrícula)</a:t>
            </a:r>
          </a:p>
          <a:p>
            <a:pPr lvl="1"/>
            <a:r>
              <a:rPr lang="es-ES_tradnl" spc="-30" noProof="0" dirty="0"/>
              <a:t>Turbulencia aerodinámica de índices de vegetación y tipo de uso del suelo</a:t>
            </a:r>
          </a:p>
          <a:p>
            <a:pPr lvl="1"/>
            <a:r>
              <a:rPr lang="es-ES_tradnl" noProof="0" dirty="0"/>
              <a:t>Efectos de flotabilidad de soluciones iterativas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5791200"/>
            <a:ext cx="11704320" cy="526945"/>
          </a:xfrm>
        </p:spPr>
        <p:txBody>
          <a:bodyPr/>
          <a:lstStyle/>
          <a:p>
            <a:r>
              <a:rPr lang="es-ES_tradnl" noProof="0" dirty="0"/>
              <a:t>Reference: Allen, R. G., et al. (2007). </a:t>
            </a:r>
            <a:r>
              <a:rPr lang="es-ES_tradnl" noProof="0" dirty="0" err="1"/>
              <a:t>Satellite-Based</a:t>
            </a:r>
            <a:r>
              <a:rPr lang="es-ES_tradnl" noProof="0" dirty="0"/>
              <a:t> </a:t>
            </a:r>
            <a:r>
              <a:rPr lang="es-ES_tradnl" noProof="0" dirty="0" err="1"/>
              <a:t>Energy</a:t>
            </a:r>
            <a:r>
              <a:rPr lang="es-ES_tradnl" noProof="0" dirty="0"/>
              <a:t> Balance </a:t>
            </a:r>
            <a:r>
              <a:rPr lang="es-ES_tradnl" noProof="0" dirty="0" err="1"/>
              <a:t>for</a:t>
            </a:r>
            <a:r>
              <a:rPr lang="es-ES_tradnl" noProof="0" dirty="0"/>
              <a:t> </a:t>
            </a:r>
            <a:r>
              <a:rPr lang="es-ES_tradnl" noProof="0" dirty="0" err="1"/>
              <a:t>Mapping</a:t>
            </a:r>
            <a:r>
              <a:rPr lang="es-ES_tradnl" noProof="0" dirty="0"/>
              <a:t> </a:t>
            </a:r>
            <a:r>
              <a:rPr lang="es-ES_tradnl" noProof="0" dirty="0" err="1"/>
              <a:t>Evapotranspiration</a:t>
            </a:r>
            <a:r>
              <a:rPr lang="es-ES_tradnl" noProof="0" dirty="0"/>
              <a:t> </a:t>
            </a:r>
            <a:r>
              <a:rPr lang="es-ES_tradnl" noProof="0" dirty="0" err="1"/>
              <a:t>with</a:t>
            </a:r>
            <a:r>
              <a:rPr lang="es-ES_tradnl" noProof="0" dirty="0"/>
              <a:t> </a:t>
            </a:r>
            <a:r>
              <a:rPr lang="es-ES_tradnl" noProof="0" dirty="0" err="1"/>
              <a:t>Internalized</a:t>
            </a:r>
            <a:r>
              <a:rPr lang="es-ES_tradnl" noProof="0" dirty="0"/>
              <a:t> </a:t>
            </a:r>
            <a:r>
              <a:rPr lang="es-ES_tradnl" noProof="0" dirty="0" err="1"/>
              <a:t>Calibration</a:t>
            </a:r>
            <a:r>
              <a:rPr lang="es-ES_tradnl" noProof="0" dirty="0"/>
              <a:t> (METRIC)—</a:t>
            </a:r>
            <a:r>
              <a:rPr lang="es-ES_tradnl" noProof="0" dirty="0" err="1"/>
              <a:t>Applications</a:t>
            </a:r>
            <a:r>
              <a:rPr lang="es-ES_tradnl" noProof="0" dirty="0"/>
              <a:t>. </a:t>
            </a:r>
            <a:r>
              <a:rPr lang="es-ES_tradnl" noProof="0" dirty="0" err="1"/>
              <a:t>Journal</a:t>
            </a:r>
            <a:r>
              <a:rPr lang="es-ES_tradnl" noProof="0" dirty="0"/>
              <a:t> of </a:t>
            </a:r>
            <a:r>
              <a:rPr lang="es-ES_tradnl" noProof="0" dirty="0" err="1"/>
              <a:t>Irrigation</a:t>
            </a:r>
            <a:r>
              <a:rPr lang="es-ES_tradnl" noProof="0" dirty="0"/>
              <a:t> and </a:t>
            </a:r>
            <a:r>
              <a:rPr lang="es-ES_tradnl" noProof="0" dirty="0" err="1"/>
              <a:t>Drainage</a:t>
            </a:r>
            <a:r>
              <a:rPr lang="es-ES_tradnl" noProof="0" dirty="0"/>
              <a:t> </a:t>
            </a:r>
            <a:r>
              <a:rPr lang="es-ES_tradnl" noProof="0" dirty="0" err="1"/>
              <a:t>Engineering</a:t>
            </a:r>
            <a:r>
              <a:rPr lang="es-ES_tradnl" noProof="0" dirty="0"/>
              <a:t>, 133(4), 395-406. doi:10.1061/(</a:t>
            </a:r>
            <a:r>
              <a:rPr lang="es-ES_tradnl" noProof="0" dirty="0" err="1"/>
              <a:t>asce</a:t>
            </a:r>
            <a:r>
              <a:rPr lang="es-ES_tradnl" noProof="0" dirty="0"/>
              <a:t>)0733-9437(2007)133:4(395)</a:t>
            </a:r>
          </a:p>
        </p:txBody>
      </p:sp>
      <p:sp>
        <p:nvSpPr>
          <p:cNvPr id="6" name="Rectangle 5"/>
          <p:cNvSpPr/>
          <p:nvPr/>
        </p:nvSpPr>
        <p:spPr>
          <a:xfrm>
            <a:off x="242251" y="1130283"/>
            <a:ext cx="11704321" cy="8352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x-none" dirty="0"/>
              <a:t>METRIC usa las reflectancias de las bandas de Landsat y datos meteorológicos para obtener los componentes del EB</a:t>
            </a:r>
          </a:p>
        </p:txBody>
      </p:sp>
    </p:spTree>
    <p:extLst>
      <p:ext uri="{BB962C8B-B14F-4D97-AF65-F5344CB8AC3E}">
        <p14:creationId xmlns:p14="http://schemas.microsoft.com/office/powerpoint/2010/main" val="1915515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Comparación de ET Estacional ET de METRIC con un Lisímetro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 algn="ctr">
              <a:buNone/>
            </a:pPr>
            <a:r>
              <a:rPr lang="es-ES_tradnl" noProof="0" dirty="0"/>
              <a:t>Remolacha Azucarera</a:t>
            </a:r>
            <a:br>
              <a:rPr lang="es-ES_tradnl" noProof="0" dirty="0"/>
            </a:br>
            <a:r>
              <a:rPr lang="es-ES_tradnl" noProof="0" dirty="0"/>
              <a:t>Abril – Sept 1989, Kimberly, Idaho (EEUU)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225985"/>
              </p:ext>
            </p:extLst>
          </p:nvPr>
        </p:nvGraphicFramePr>
        <p:xfrm>
          <a:off x="735012" y="1905000"/>
          <a:ext cx="10541000" cy="44131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02112" y="3810000"/>
            <a:ext cx="1816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2000" dirty="0"/>
              <a:t>Lisímetro</a:t>
            </a:r>
          </a:p>
          <a:p>
            <a:pPr algn="ctr"/>
            <a:r>
              <a:rPr lang="x-none" sz="2000" dirty="0"/>
              <a:t>718 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18212" y="3810000"/>
            <a:ext cx="1841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METRIC</a:t>
            </a:r>
          </a:p>
          <a:p>
            <a:pPr algn="ctr"/>
            <a:r>
              <a:rPr lang="en-US" sz="2000" dirty="0"/>
              <a:t>714 mm</a:t>
            </a:r>
          </a:p>
        </p:txBody>
      </p:sp>
    </p:spTree>
    <p:extLst>
      <p:ext uri="{BB962C8B-B14F-4D97-AF65-F5344CB8AC3E}">
        <p14:creationId xmlns:p14="http://schemas.microsoft.com/office/powerpoint/2010/main" val="801252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EEFlux</a:t>
            </a:r>
            <a:r>
              <a:rPr lang="es-ES_tradnl" noProof="0" dirty="0"/>
              <a:t>: Acceso a los datos de METRIC en Google </a:t>
            </a:r>
            <a:r>
              <a:rPr lang="es-ES_tradnl" noProof="0" dirty="0" err="1"/>
              <a:t>Earth</a:t>
            </a:r>
            <a:r>
              <a:rPr lang="es-ES_tradnl" noProof="0" dirty="0"/>
              <a:t> </a:t>
            </a:r>
            <a:r>
              <a:rPr lang="es-ES_tradnl" noProof="0" dirty="0" err="1"/>
              <a:t>Engine</a:t>
            </a:r>
            <a:endParaRPr lang="es-ES_tradnl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noProof="0" dirty="0">
                <a:hlinkClick r:id="rId2"/>
              </a:rPr>
              <a:t>http://eeflux-level1.appspot.com/</a:t>
            </a:r>
            <a:r>
              <a:rPr lang="es-ES_tradnl" noProof="0" dirty="0"/>
              <a:t> </a:t>
            </a:r>
          </a:p>
        </p:txBody>
      </p:sp>
      <p:pic>
        <p:nvPicPr>
          <p:cNvPr id="9" name="Picture 8" descr="Screen Shot 2017-10-28 at 4.18.0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"/>
          <a:stretch/>
        </p:blipFill>
        <p:spPr>
          <a:xfrm>
            <a:off x="1857907" y="1451757"/>
            <a:ext cx="8473010" cy="48663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0812" y="4154681"/>
            <a:ext cx="2346960" cy="1600416"/>
          </a:xfrm>
          <a:prstGeom prst="rect">
            <a:avLst/>
          </a:prstGeom>
          <a:solidFill>
            <a:schemeClr val="bg1"/>
          </a:solidFill>
        </p:spPr>
        <p:txBody>
          <a:bodyPr wrap="square" lIns="121899" tIns="60949" rIns="121899" bIns="60949" rtlCol="0">
            <a:spAutoFit/>
          </a:bodyPr>
          <a:lstStyle/>
          <a:p>
            <a:r>
              <a:rPr lang="x-none" dirty="0"/>
              <a:t>Búsqueda temporal y espacial interactiva</a:t>
            </a: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2497772" y="3733801"/>
            <a:ext cx="243840" cy="1221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 flipV="1">
            <a:off x="2497772" y="3505201"/>
            <a:ext cx="4434840" cy="14496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57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Importancia de Estimar la ET y Desafíos </a:t>
            </a:r>
          </a:p>
        </p:txBody>
      </p:sp>
    </p:spTree>
    <p:extLst>
      <p:ext uri="{BB962C8B-B14F-4D97-AF65-F5344CB8AC3E}">
        <p14:creationId xmlns:p14="http://schemas.microsoft.com/office/powerpoint/2010/main" val="1330084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EEFlux</a:t>
            </a:r>
            <a:r>
              <a:rPr lang="es-ES_tradnl" noProof="0" dirty="0"/>
              <a:t>: ET de METRIC en base a Google </a:t>
            </a:r>
            <a:r>
              <a:rPr lang="es-ES_tradnl" noProof="0" dirty="0" err="1"/>
              <a:t>Earth</a:t>
            </a:r>
            <a:r>
              <a:rPr lang="es-ES_tradnl" noProof="0" dirty="0"/>
              <a:t> </a:t>
            </a:r>
            <a:r>
              <a:rPr lang="es-ES_tradnl" noProof="0" dirty="0" err="1"/>
              <a:t>Engine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_tradnl" noProof="0" dirty="0">
                <a:hlinkClick r:id="rId2"/>
              </a:rPr>
              <a:t>http://eeflux-level1.appspot.com/</a:t>
            </a:r>
            <a:r>
              <a:rPr lang="es-ES_tradnl" noProof="0" dirty="0"/>
              <a:t> </a:t>
            </a:r>
          </a:p>
        </p:txBody>
      </p:sp>
      <p:pic>
        <p:nvPicPr>
          <p:cNvPr id="8" name="Content Placeholder 7" descr="Screen Shot 2017-10-28 at 4.24.3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975" y="1447799"/>
            <a:ext cx="8488874" cy="48703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3012" y="2209800"/>
            <a:ext cx="2362200" cy="1447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812" y="4296441"/>
            <a:ext cx="4364573" cy="1969748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x-none" dirty="0"/>
              <a:t>Selección de imágenes de Landsat del intervalo temporal especificado con selección de porcentaje de cubierta nubosa</a:t>
            </a:r>
          </a:p>
        </p:txBody>
      </p:sp>
      <p:cxnSp>
        <p:nvCxnSpPr>
          <p:cNvPr id="11" name="Straight Arrow Connector 10"/>
          <p:cNvCxnSpPr>
            <a:cxnSpLocks/>
            <a:stCxn id="10" idx="0"/>
            <a:endCxn id="9" idx="2"/>
          </p:cNvCxnSpPr>
          <p:nvPr/>
        </p:nvCxnSpPr>
        <p:spPr>
          <a:xfrm flipV="1">
            <a:off x="2714099" y="3657600"/>
            <a:ext cx="980013" cy="638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348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 err="1"/>
              <a:t>EEFlux</a:t>
            </a:r>
            <a:r>
              <a:rPr lang="es-ES_tradnl" noProof="0" dirty="0"/>
              <a:t>: ET de METRIC en base a Google </a:t>
            </a:r>
            <a:r>
              <a:rPr lang="es-ES_tradnl" noProof="0" dirty="0" err="1"/>
              <a:t>Earth</a:t>
            </a:r>
            <a:r>
              <a:rPr lang="es-ES_tradnl" noProof="0" dirty="0"/>
              <a:t> </a:t>
            </a:r>
            <a:r>
              <a:rPr lang="es-ES_tradnl" noProof="0" dirty="0" err="1"/>
              <a:t>Engine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42252" y="854075"/>
            <a:ext cx="11704320" cy="514014"/>
          </a:xfrm>
        </p:spPr>
        <p:txBody>
          <a:bodyPr/>
          <a:lstStyle/>
          <a:p>
            <a:r>
              <a:rPr lang="es-ES_tradnl" noProof="0" dirty="0">
                <a:hlinkClick r:id="rId2"/>
              </a:rPr>
              <a:t>http://eeflux-level1.appspot.com/</a:t>
            </a:r>
            <a:r>
              <a:rPr lang="es-ES_tradnl" noProof="0" dirty="0"/>
              <a:t> </a:t>
            </a:r>
          </a:p>
        </p:txBody>
      </p:sp>
      <p:pic>
        <p:nvPicPr>
          <p:cNvPr id="7" name="Content Placeholder 6" descr="Screen Shot 2017-10-28 at 4.25.04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69" y="1447799"/>
            <a:ext cx="8828287" cy="487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7612" y="5918034"/>
            <a:ext cx="5480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sz="2000" dirty="0"/>
              <a:t>27</a:t>
            </a:r>
            <a:r>
              <a:rPr lang="en-US" sz="2000" dirty="0"/>
              <a:t> </a:t>
            </a:r>
            <a:r>
              <a:rPr lang="x-none" sz="2000" dirty="0"/>
              <a:t>de </a:t>
            </a:r>
            <a:r>
              <a:rPr lang="en-US" sz="2000" dirty="0"/>
              <a:t>E</a:t>
            </a:r>
            <a:r>
              <a:rPr lang="x-none" sz="2000" dirty="0"/>
              <a:t>nero de  2017, Landsat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13012" y="5343740"/>
            <a:ext cx="1783727" cy="867389"/>
            <a:chOff x="2987532" y="5339481"/>
            <a:chExt cx="1783727" cy="867389"/>
          </a:xfrm>
        </p:grpSpPr>
        <p:sp>
          <p:nvSpPr>
            <p:cNvPr id="9" name="Rectangle 8"/>
            <p:cNvSpPr/>
            <p:nvPr/>
          </p:nvSpPr>
          <p:spPr>
            <a:xfrm>
              <a:off x="2987532" y="5339481"/>
              <a:ext cx="1181100" cy="3194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168632" y="5714450"/>
              <a:ext cx="602627" cy="492420"/>
            </a:xfrm>
            <a:prstGeom prst="rect">
              <a:avLst/>
            </a:prstGeom>
            <a:noFill/>
          </p:spPr>
          <p:txBody>
            <a:bodyPr wrap="square" lIns="121899" tIns="60949" rIns="121899" bIns="60949" rtlCol="0">
              <a:spAutoFit/>
            </a:bodyPr>
            <a:lstStyle/>
            <a:p>
              <a:pPr algn="ctr"/>
              <a:r>
                <a:rPr lang="en-US" dirty="0"/>
                <a:t>ET</a:t>
              </a:r>
            </a:p>
          </p:txBody>
        </p:sp>
        <p:cxnSp>
          <p:nvCxnSpPr>
            <p:cNvPr id="11" name="Straight Arrow Connector 10"/>
            <p:cNvCxnSpPr>
              <a:endCxn id="9" idx="2"/>
            </p:cNvCxnSpPr>
            <p:nvPr/>
          </p:nvCxnSpPr>
          <p:spPr>
            <a:xfrm flipH="1" flipV="1">
              <a:off x="3578082" y="5658902"/>
              <a:ext cx="590550" cy="2964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242252" y="2961375"/>
            <a:ext cx="2383720" cy="2816060"/>
            <a:chOff x="242252" y="2961375"/>
            <a:chExt cx="2383720" cy="2816060"/>
          </a:xfrm>
        </p:grpSpPr>
        <p:sp>
          <p:nvSpPr>
            <p:cNvPr id="14" name="TextBox 13"/>
            <p:cNvSpPr txBox="1"/>
            <p:nvPr/>
          </p:nvSpPr>
          <p:spPr>
            <a:xfrm>
              <a:off x="242252" y="3569186"/>
              <a:ext cx="1900673" cy="19697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60949" rIns="0" bIns="60949" rtlCol="0">
              <a:spAutoFit/>
            </a:bodyPr>
            <a:lstStyle/>
            <a:p>
              <a:r>
                <a:rPr lang="x-none" spc="-120" dirty="0"/>
                <a:t>Selección de parámetros para </a:t>
              </a:r>
              <a:r>
                <a:rPr lang="x-none" spc="-160" dirty="0"/>
                <a:t>diagramación </a:t>
              </a:r>
              <a:r>
                <a:rPr lang="x-none" spc="-120" dirty="0"/>
                <a:t>y descarga</a:t>
              </a:r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2041829" y="2961375"/>
              <a:ext cx="584143" cy="2816060"/>
            </a:xfrm>
            <a:prstGeom prst="leftBrace">
              <a:avLst>
                <a:gd name="adj1" fmla="val 62170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879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 err="1"/>
              <a:t>EEFlux</a:t>
            </a:r>
            <a:r>
              <a:rPr lang="es-ES_tradnl" noProof="0" dirty="0"/>
              <a:t>: ET de METRIC en base a Google </a:t>
            </a:r>
            <a:r>
              <a:rPr lang="es-ES_tradnl" noProof="0" dirty="0" err="1"/>
              <a:t>Earth</a:t>
            </a:r>
            <a:r>
              <a:rPr lang="es-ES_tradnl" noProof="0" dirty="0"/>
              <a:t> </a:t>
            </a:r>
            <a:r>
              <a:rPr lang="es-ES_tradnl" noProof="0" dirty="0" err="1"/>
              <a:t>Engine</a:t>
            </a:r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42252" y="854075"/>
            <a:ext cx="11704320" cy="514014"/>
          </a:xfrm>
        </p:spPr>
        <p:txBody>
          <a:bodyPr/>
          <a:lstStyle/>
          <a:p>
            <a:r>
              <a:rPr lang="es-ES_tradnl" noProof="0" dirty="0">
                <a:hlinkClick r:id="rId2"/>
              </a:rPr>
              <a:t>http://eeflux-level1.appspot.com/</a:t>
            </a:r>
            <a:r>
              <a:rPr lang="es-ES_tradnl" noProof="0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21" y="1447799"/>
            <a:ext cx="8588782" cy="4870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07859" y="5918034"/>
            <a:ext cx="5480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x-none" sz="2000" dirty="0"/>
              <a:t>27 de </a:t>
            </a:r>
            <a:r>
              <a:rPr lang="en-US" sz="2000" dirty="0"/>
              <a:t>E</a:t>
            </a:r>
            <a:r>
              <a:rPr lang="x-none" sz="2000" dirty="0"/>
              <a:t>nero de 2017, ET (mm/día)</a:t>
            </a:r>
          </a:p>
        </p:txBody>
      </p:sp>
      <p:sp>
        <p:nvSpPr>
          <p:cNvPr id="9" name="Rectangle 8"/>
          <p:cNvSpPr/>
          <p:nvPr/>
        </p:nvSpPr>
        <p:spPr>
          <a:xfrm>
            <a:off x="2436812" y="5488488"/>
            <a:ext cx="1676400" cy="40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07859" y="4582780"/>
            <a:ext cx="2373107" cy="1231084"/>
          </a:xfrm>
          <a:prstGeom prst="rect">
            <a:avLst/>
          </a:prstGeom>
          <a:solidFill>
            <a:schemeClr val="bg1"/>
          </a:solidFill>
        </p:spPr>
        <p:txBody>
          <a:bodyPr wrap="square" lIns="121899" tIns="60949" rIns="121899" bIns="60949" rtlCol="0">
            <a:spAutoFit/>
          </a:bodyPr>
          <a:lstStyle/>
          <a:p>
            <a:r>
              <a:rPr lang="x-none" dirty="0"/>
              <a:t>Descargar como archivo GeoTIFF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4570412" y="5029201"/>
            <a:ext cx="337448" cy="4153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92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Resumen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La evapotranspiración no se mide, sino se calcula por medio de métodos del balance hidrológico y/o energético</a:t>
            </a:r>
          </a:p>
          <a:p>
            <a:r>
              <a:rPr lang="es-ES_tradnl" noProof="0" dirty="0"/>
              <a:t>Requiere algoritmos complejos y una variedad de datos sobre el clima y la superficie terrestre</a:t>
            </a:r>
          </a:p>
          <a:p>
            <a:r>
              <a:rPr lang="es-ES_tradnl" noProof="0" dirty="0"/>
              <a:t>Hay varios algoritmos para estimar la ET disponibles – se recomienda validar e inter-comparar para uso regional</a:t>
            </a:r>
          </a:p>
          <a:p>
            <a:r>
              <a:rPr lang="es-ES_tradnl" noProof="0" dirty="0"/>
              <a:t>Los datos de la Teledetección de </a:t>
            </a:r>
            <a:r>
              <a:rPr lang="es-ES_tradnl" noProof="0" dirty="0" err="1"/>
              <a:t>Landsat</a:t>
            </a:r>
            <a:r>
              <a:rPr lang="es-ES_tradnl" noProof="0" dirty="0"/>
              <a:t> y MODIS (temperatura superficial terrestre, cubierta terrestre, índice de vegetación, índice de área foliar) son útiles en la estimación de la ET</a:t>
            </a:r>
          </a:p>
          <a:p>
            <a:r>
              <a:rPr lang="es-ES_tradnl" noProof="0" dirty="0"/>
              <a:t>Para más detalles consulte la capacitación en línea ARSET sobre la ET:</a:t>
            </a:r>
          </a:p>
          <a:p>
            <a:pPr lvl="1"/>
            <a:r>
              <a:rPr lang="es-ES_tradnl" noProof="0" dirty="0">
                <a:hlinkClick r:id="rId3"/>
              </a:rPr>
              <a:t>https://arset.gsfc.nasa.gov/water/webinars/apps-et-smap</a:t>
            </a:r>
            <a:endParaRPr lang="es-ES_tradnl" noProof="0" dirty="0"/>
          </a:p>
          <a:p>
            <a:endParaRPr lang="es-ES_tradnl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316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Lo Siguiente:</a:t>
            </a:r>
            <a:br>
              <a:rPr lang="es-ES_tradnl" noProof="0" dirty="0"/>
            </a:br>
            <a:r>
              <a:rPr lang="es-ES_tradnl" noProof="0" dirty="0"/>
              <a:t>Ejercicio Práctico: Descarga de Datos de la ET para la Cuenca de San Francisco</a:t>
            </a:r>
          </a:p>
        </p:txBody>
      </p:sp>
    </p:spTree>
    <p:extLst>
      <p:ext uri="{BB962C8B-B14F-4D97-AF65-F5344CB8AC3E}">
        <p14:creationId xmlns:p14="http://schemas.microsoft.com/office/powerpoint/2010/main" val="703533088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es la Evapotranspiración (ET)?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/>
          <a:lstStyle/>
          <a:p>
            <a:r>
              <a:rPr lang="es-ES_tradnl" noProof="0" dirty="0"/>
              <a:t>La suma de la evaporación de la superficie terrestre más la transpiración de las plantas</a:t>
            </a:r>
          </a:p>
          <a:p>
            <a:r>
              <a:rPr lang="es-ES_tradnl" noProof="0" dirty="0"/>
              <a:t>La ET transfiere agua de la superficie a la atmósfera en forma de vapor</a:t>
            </a:r>
          </a:p>
          <a:p>
            <a:r>
              <a:rPr lang="es-ES_tradnl" noProof="0" dirty="0"/>
              <a:t>Se requiere energía para que la ET suceda (para convertir agua líquida en vapor)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3265587"/>
          </a:xfrm>
        </p:spPr>
      </p:pic>
    </p:spTree>
    <p:extLst>
      <p:ext uri="{BB962C8B-B14F-4D97-AF65-F5344CB8AC3E}">
        <p14:creationId xmlns:p14="http://schemas.microsoft.com/office/powerpoint/2010/main" val="48632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Importancia de la 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Componente crítico del balance hidrológico y energético de las interacciones clima-suelo-vegetación</a:t>
            </a:r>
          </a:p>
          <a:p>
            <a:r>
              <a:rPr lang="es-ES_tradnl" noProof="0" dirty="0"/>
              <a:t>Útil para:</a:t>
            </a:r>
          </a:p>
          <a:p>
            <a:pPr lvl="1"/>
            <a:r>
              <a:rPr lang="es-ES_tradnl" noProof="0" dirty="0"/>
              <a:t>determinar el consumo agrícola del agua</a:t>
            </a:r>
          </a:p>
          <a:p>
            <a:pPr lvl="1"/>
            <a:r>
              <a:rPr lang="es-ES_tradnl" noProof="0" dirty="0"/>
              <a:t>evaluar condiciones de sequía</a:t>
            </a:r>
          </a:p>
          <a:p>
            <a:pPr lvl="1"/>
            <a:r>
              <a:rPr lang="es-ES_tradnl" noProof="0" dirty="0"/>
              <a:t>el desarrollo de balances hidrológicos</a:t>
            </a:r>
          </a:p>
          <a:p>
            <a:pPr lvl="1"/>
            <a:r>
              <a:rPr lang="es-ES_tradnl" noProof="0" dirty="0"/>
              <a:t>el monitoreo del agotamiento de acuíferos</a:t>
            </a:r>
          </a:p>
          <a:p>
            <a:pPr lvl="1"/>
            <a:r>
              <a:rPr lang="es-ES_tradnl" noProof="0" dirty="0"/>
              <a:t>el monitoreo de cultivos y presupuestos de carbono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868805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Desafíos al Medir la ET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rIns="0"/>
          <a:lstStyle/>
          <a:p>
            <a:r>
              <a:rPr lang="es-ES_tradnl" spc="-20" noProof="0" dirty="0"/>
              <a:t>La ET depende de muchas variables:</a:t>
            </a:r>
          </a:p>
          <a:p>
            <a:pPr lvl="1"/>
            <a:r>
              <a:rPr lang="es-ES_tradnl" noProof="0" dirty="0"/>
              <a:t>radiación solar en la superficie</a:t>
            </a:r>
          </a:p>
          <a:p>
            <a:pPr lvl="1"/>
            <a:r>
              <a:rPr lang="es-ES_tradnl" noProof="0" dirty="0"/>
              <a:t>temperaturas del suelo y del aire</a:t>
            </a:r>
          </a:p>
          <a:p>
            <a:pPr lvl="1"/>
            <a:r>
              <a:rPr lang="es-ES_tradnl" noProof="0" dirty="0"/>
              <a:t>humedad</a:t>
            </a:r>
          </a:p>
          <a:p>
            <a:pPr lvl="1"/>
            <a:r>
              <a:rPr lang="es-ES_tradnl" noProof="0" dirty="0"/>
              <a:t>vientos superficiales</a:t>
            </a:r>
          </a:p>
          <a:p>
            <a:pPr lvl="1"/>
            <a:r>
              <a:rPr lang="es-ES_tradnl" noProof="0" dirty="0"/>
              <a:t>condiciones del suelo</a:t>
            </a:r>
          </a:p>
          <a:p>
            <a:pPr lvl="1"/>
            <a:r>
              <a:rPr lang="es-ES_tradnl" noProof="0" dirty="0"/>
              <a:t>la cubierta vegetal y qué tipo</a:t>
            </a:r>
          </a:p>
          <a:p>
            <a:r>
              <a:rPr lang="es-ES_tradnl" noProof="0" dirty="0"/>
              <a:t>Sumamente variable a través del espacio y del tiempo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Image</a:t>
            </a:r>
            <a:r>
              <a:rPr lang="es-ES_tradnl" noProof="0" dirty="0"/>
              <a:t> </a:t>
            </a:r>
            <a:r>
              <a:rPr lang="es-ES_tradnl" noProof="0" dirty="0" err="1"/>
              <a:t>Credit</a:t>
            </a:r>
            <a:r>
              <a:rPr lang="es-ES_tradnl" noProof="0" dirty="0"/>
              <a:t>: NASA </a:t>
            </a:r>
            <a:r>
              <a:rPr lang="es-ES_tradnl" noProof="0" dirty="0" err="1"/>
              <a:t>Earth</a:t>
            </a:r>
            <a:r>
              <a:rPr lang="es-ES_tradnl" noProof="0" dirty="0"/>
              <a:t> </a:t>
            </a:r>
            <a:r>
              <a:rPr lang="es-ES_tradnl" noProof="0" dirty="0" err="1"/>
              <a:t>Observatory</a:t>
            </a:r>
            <a:r>
              <a:rPr lang="es-ES_tradnl" noProof="0" dirty="0"/>
              <a:t>, Robert </a:t>
            </a:r>
            <a:r>
              <a:rPr lang="es-ES_tradnl" noProof="0" dirty="0" err="1"/>
              <a:t>Simmon</a:t>
            </a:r>
            <a:r>
              <a:rPr lang="es-ES_tradnl" noProof="0" dirty="0"/>
              <a:t>, </a:t>
            </a:r>
            <a:r>
              <a:rPr lang="es-ES_tradnl" noProof="0" dirty="0" err="1"/>
              <a:t>based</a:t>
            </a:r>
            <a:r>
              <a:rPr lang="es-ES_tradnl" noProof="0" dirty="0"/>
              <a:t> </a:t>
            </a:r>
            <a:r>
              <a:rPr lang="es-ES_tradnl" noProof="0" dirty="0" err="1"/>
              <a:t>on</a:t>
            </a:r>
            <a:r>
              <a:rPr lang="es-ES_tradnl" noProof="0" dirty="0"/>
              <a:t> data </a:t>
            </a:r>
            <a:r>
              <a:rPr lang="es-ES_tradnl" noProof="0" dirty="0" err="1"/>
              <a:t>from</a:t>
            </a:r>
            <a:r>
              <a:rPr lang="es-ES_tradnl" noProof="0" dirty="0"/>
              <a:t> </a:t>
            </a:r>
            <a:r>
              <a:rPr lang="es-ES_tradnl" noProof="0" dirty="0" err="1"/>
              <a:t>the</a:t>
            </a:r>
            <a:r>
              <a:rPr lang="es-ES_tradnl" noProof="0" dirty="0"/>
              <a:t> Idaho </a:t>
            </a:r>
            <a:r>
              <a:rPr lang="es-ES_tradnl" noProof="0" dirty="0" err="1"/>
              <a:t>Department</a:t>
            </a:r>
            <a:r>
              <a:rPr lang="es-ES_tradnl" noProof="0" dirty="0"/>
              <a:t> of </a:t>
            </a:r>
            <a:r>
              <a:rPr lang="es-ES_tradnl" noProof="0" dirty="0" err="1"/>
              <a:t>Water</a:t>
            </a:r>
            <a:r>
              <a:rPr lang="es-ES_tradnl" noProof="0" dirty="0"/>
              <a:t> </a:t>
            </a:r>
            <a:r>
              <a:rPr lang="es-ES_tradnl" noProof="0" dirty="0" err="1"/>
              <a:t>Resources</a:t>
            </a:r>
            <a:endParaRPr lang="es-ES_tradnl" noProof="0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r="18148"/>
          <a:stretch/>
        </p:blipFill>
        <p:spPr>
          <a:xfrm>
            <a:off x="6140450" y="1130284"/>
            <a:ext cx="5805488" cy="4807124"/>
          </a:xfrm>
        </p:spPr>
      </p:pic>
    </p:spTree>
    <p:extLst>
      <p:ext uri="{BB962C8B-B14F-4D97-AF65-F5344CB8AC3E}">
        <p14:creationId xmlns:p14="http://schemas.microsoft.com/office/powerpoint/2010/main" val="385386232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Mediciones de la ET a Nivel del Suelo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/>
          <a:lstStyle/>
          <a:p>
            <a:r>
              <a:rPr lang="es-ES_tradnl" noProof="0" dirty="0"/>
              <a:t>Limitación</a:t>
            </a:r>
          </a:p>
          <a:p>
            <a:pPr lvl="1"/>
            <a:r>
              <a:rPr lang="es-ES_tradnl" noProof="0" dirty="0"/>
              <a:t>Son mediciones puntuales y no pueden capturar la variabilidad espacial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Fuente de la imagen: (izq.) </a:t>
            </a:r>
            <a:r>
              <a:rPr lang="es-ES_tradnl" noProof="0" dirty="0" err="1"/>
              <a:t>AmeriFlux</a:t>
            </a:r>
            <a:r>
              <a:rPr lang="es-ES_tradnl" noProof="0" dirty="0"/>
              <a:t>, </a:t>
            </a:r>
            <a:r>
              <a:rPr lang="es-ES_tradnl" noProof="0" dirty="0" err="1"/>
              <a:t>Dept</a:t>
            </a:r>
            <a:r>
              <a:rPr lang="es-ES_tradnl" noProof="0" dirty="0"/>
              <a:t> of </a:t>
            </a:r>
            <a:r>
              <a:rPr lang="es-ES_tradnl" noProof="0" dirty="0" err="1"/>
              <a:t>Energy</a:t>
            </a:r>
            <a:r>
              <a:rPr lang="es-ES_tradnl" noProof="0" dirty="0"/>
              <a:t>; (der.) USGS</a:t>
            </a:r>
          </a:p>
        </p:txBody>
      </p:sp>
      <p:sp>
        <p:nvSpPr>
          <p:cNvPr id="8" name="Rectangle 7"/>
          <p:cNvSpPr/>
          <p:nvPr/>
        </p:nvSpPr>
        <p:spPr>
          <a:xfrm>
            <a:off x="9828212" y="2076175"/>
            <a:ext cx="2118360" cy="43086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x-none" sz="2000" b="1" dirty="0">
                <a:cs typeface="Arial" panose="020B0604020202020204" pitchFamily="34" charset="0"/>
              </a:rPr>
              <a:t>Lisímetros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35" y="2076175"/>
            <a:ext cx="4348353" cy="3942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336" y="2076175"/>
            <a:ext cx="2667000" cy="3942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252" y="2076175"/>
            <a:ext cx="2118360" cy="1046418"/>
          </a:xfrm>
          <a:prstGeom prst="rect">
            <a:avLst/>
          </a:prstGeom>
        </p:spPr>
        <p:txBody>
          <a:bodyPr wrap="square" lIns="0" tIns="60949" rIns="0" bIns="60949">
            <a:spAutoFit/>
          </a:bodyPr>
          <a:lstStyle/>
          <a:p>
            <a:r>
              <a:rPr lang="x-none" sz="2000" b="1" spc="-40" dirty="0">
                <a:solidFill>
                  <a:schemeClr val="accent1">
                    <a:lumMod val="75000"/>
                  </a:schemeClr>
                </a:solidFill>
              </a:rPr>
              <a:t>Sistema de Covarianza de Flujos Turbulentos</a:t>
            </a:r>
            <a:endParaRPr lang="x-none" sz="2000" b="1" spc="-4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78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Los Beneficios de Estimar la ET con Datos de la Teledetección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>
            <a:normAutofit/>
          </a:bodyPr>
          <a:lstStyle/>
          <a:p>
            <a:r>
              <a:rPr lang="es-ES_tradnl" noProof="0" dirty="0"/>
              <a:t>Proporcionan medidas relativamente frecuentes y espacialmente continuas de variables biofísicas utilizadas en la estimación de la ET a diferentes escalas espaciales incluso:</a:t>
            </a:r>
          </a:p>
          <a:p>
            <a:pPr lvl="1"/>
            <a:r>
              <a:rPr lang="es-ES_tradnl" noProof="0" dirty="0"/>
              <a:t>radiación</a:t>
            </a:r>
          </a:p>
          <a:p>
            <a:pPr lvl="1"/>
            <a:r>
              <a:rPr lang="es-ES_tradnl" noProof="0" dirty="0"/>
              <a:t>temperaturas superficiales terrestres</a:t>
            </a:r>
          </a:p>
          <a:p>
            <a:pPr lvl="1"/>
            <a:r>
              <a:rPr lang="es-ES_tradnl" noProof="0" dirty="0"/>
              <a:t>cubierta vegetal y densidad</a:t>
            </a:r>
          </a:p>
          <a:p>
            <a:pPr lvl="1"/>
            <a:r>
              <a:rPr lang="es-ES_tradnl" noProof="0" dirty="0"/>
              <a:t>precipitación</a:t>
            </a:r>
          </a:p>
          <a:p>
            <a:pPr lvl="1"/>
            <a:r>
              <a:rPr lang="es-ES_tradnl" noProof="0" dirty="0"/>
              <a:t>Humedad del suelo</a:t>
            </a:r>
          </a:p>
          <a:p>
            <a:pPr lvl="1"/>
            <a:r>
              <a:rPr lang="es-ES_tradnl" noProof="0" dirty="0"/>
              <a:t>variables meteorológicas y climáticas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Source</a:t>
            </a:r>
            <a:r>
              <a:rPr lang="es-ES_tradnl" noProof="0" dirty="0"/>
              <a:t>: </a:t>
            </a:r>
            <a:r>
              <a:rPr lang="es-ES_tradnl" noProof="0" dirty="0" err="1"/>
              <a:t>University</a:t>
            </a:r>
            <a:r>
              <a:rPr lang="es-ES_tradnl" noProof="0" dirty="0"/>
              <a:t> of Montana, </a:t>
            </a:r>
            <a:r>
              <a:rPr lang="es-ES_tradnl" noProof="0" dirty="0" err="1"/>
              <a:t>Numerical</a:t>
            </a:r>
            <a:r>
              <a:rPr lang="es-ES_tradnl" noProof="0" dirty="0"/>
              <a:t> </a:t>
            </a:r>
            <a:r>
              <a:rPr lang="es-ES_tradnl" noProof="0" dirty="0" err="1"/>
              <a:t>Terradynamic</a:t>
            </a:r>
            <a:r>
              <a:rPr lang="es-ES_tradnl" noProof="0" dirty="0"/>
              <a:t> </a:t>
            </a:r>
            <a:r>
              <a:rPr lang="es-ES_tradnl" noProof="0" dirty="0" err="1"/>
              <a:t>Simulation</a:t>
            </a:r>
            <a:r>
              <a:rPr lang="es-ES_tradnl" noProof="0" dirty="0"/>
              <a:t> </a:t>
            </a:r>
            <a:r>
              <a:rPr lang="es-ES_tradnl" noProof="0" dirty="0" err="1"/>
              <a:t>Group</a:t>
            </a:r>
            <a:endParaRPr lang="es-ES_tradnl" noProof="0" dirty="0"/>
          </a:p>
        </p:txBody>
      </p:sp>
      <p:pic>
        <p:nvPicPr>
          <p:cNvPr id="5" name="Picture 4" descr="GMAO_CMGalbedo_0.05deg_GE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0732" y="2870147"/>
            <a:ext cx="5465840" cy="33395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80732" y="2127611"/>
            <a:ext cx="5465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x-none" sz="2000" b="1" dirty="0"/>
              <a:t>ET Global en Base a MODIS,</a:t>
            </a:r>
            <a:br>
              <a:rPr lang="x-none" sz="2000" b="1" dirty="0"/>
            </a:br>
            <a:r>
              <a:rPr lang="x-none" sz="2000" b="1" dirty="0"/>
              <a:t>Promediada sobre 2000-2006</a:t>
            </a:r>
          </a:p>
        </p:txBody>
      </p:sp>
    </p:spTree>
    <p:extLst>
      <p:ext uri="{BB962C8B-B14F-4D97-AF65-F5344CB8AC3E}">
        <p14:creationId xmlns:p14="http://schemas.microsoft.com/office/powerpoint/2010/main" val="3098172626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17474</TotalTime>
  <Words>3479</Words>
  <Application>Microsoft Office PowerPoint</Application>
  <PresentationFormat>Custom</PresentationFormat>
  <Paragraphs>360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Century Gothic</vt:lpstr>
      <vt:lpstr>Times New Roman</vt:lpstr>
      <vt:lpstr>ARSET</vt:lpstr>
      <vt:lpstr>Resumen General de la Evapotranspiración</vt:lpstr>
      <vt:lpstr>Objetivos de Aprendizaje</vt:lpstr>
      <vt:lpstr>Reseña de la Presentación</vt:lpstr>
      <vt:lpstr>La Importancia de Estimar la ET y Desafíos </vt:lpstr>
      <vt:lpstr>¿Qué es la Evapotranspiración (ET)?</vt:lpstr>
      <vt:lpstr>La Importancia de la ET</vt:lpstr>
      <vt:lpstr>Desafíos al Medir la ET</vt:lpstr>
      <vt:lpstr>Mediciones de la ET a Nivel del Suelo</vt:lpstr>
      <vt:lpstr>Los Beneficios de Estimar la ET con Datos de la Teledetección</vt:lpstr>
      <vt:lpstr>Métodos de Estimar la ET  en Base a la Teledetección</vt:lpstr>
      <vt:lpstr>Sensores Satelitales y Observaciones para la ET</vt:lpstr>
      <vt:lpstr>Importancia de Landsat para ET</vt:lpstr>
      <vt:lpstr>Estimación de la ET – ¡no es fácil!</vt:lpstr>
      <vt:lpstr>Estimación de la ET con Modelos de la Superficie Terrestre</vt:lpstr>
      <vt:lpstr>Estimación de la ET Según el Balance Energético Superficial</vt:lpstr>
      <vt:lpstr>Estimación de la ET con Información sobre la Vegetación y Cultivos</vt:lpstr>
      <vt:lpstr>Ecuación Penman-Monteith para ETo</vt:lpstr>
      <vt:lpstr>Coeficiente de Cultivo (Kc) y el Índice de Vegetación de Diferencia Normalizada (NDVI) </vt:lpstr>
      <vt:lpstr>Productos de la ET Basados en la Teledetección</vt:lpstr>
      <vt:lpstr>Productos de la ET en Base a Observaciones de la Teledetección</vt:lpstr>
      <vt:lpstr>Productos de la ET en Base a Observaciones de la Teledetección</vt:lpstr>
      <vt:lpstr>Resumen: Productos Mundiales de la ET Disponibles al Público</vt:lpstr>
      <vt:lpstr>Aplicaciones de la ET</vt:lpstr>
      <vt:lpstr>ET para la Gestión del Riego</vt:lpstr>
      <vt:lpstr>ET para la Gestión del Riego</vt:lpstr>
      <vt:lpstr>ET para el Monitoreo de Sequías sobre Norteamérica</vt:lpstr>
      <vt:lpstr>ET para la Asignación del Agua</vt:lpstr>
      <vt:lpstr>ET para la Asignación del Agua</vt:lpstr>
      <vt:lpstr>Utilización de la ET para Planificar la Gestión de Acuíferos</vt:lpstr>
      <vt:lpstr>Utilización de la ET en el Consumo Agrícola de Agua en la China</vt:lpstr>
      <vt:lpstr>Utilización de la ET para Controlar el Consumo Agrícola del Agua</vt:lpstr>
      <vt:lpstr>METRIC: Mapping EvapoTranspiration at high-Resolution with Internalized Calibration (Mapeo de la Evapotranspiración de Resolución Alta Con Calibración Internalizada)   Courtesy of Rick Allen, Univ. Idaho, Member, USGS/NASA Landsat Science Team</vt:lpstr>
      <vt:lpstr>METRIC: Basado en el Balance Energético</vt:lpstr>
      <vt:lpstr>La ET se Calcula como un Residuo del Balance Energético Balance</vt:lpstr>
      <vt:lpstr>La ET Es Más Influenciada por la Temperatura Superficial que por la Vegetación</vt:lpstr>
      <vt:lpstr>Componentes Generales del EB en METRIC</vt:lpstr>
      <vt:lpstr>Componentes Generales del EB en METRIC</vt:lpstr>
      <vt:lpstr>Comparación de ET Estacional ET de METRIC con un Lisímetro</vt:lpstr>
      <vt:lpstr>EEFlux: Acceso a los datos de METRIC en Google Earth Engine</vt:lpstr>
      <vt:lpstr>EEFlux: ET de METRIC en base a Google Earth Engine</vt:lpstr>
      <vt:lpstr>EEFlux: ET de METRIC en base a Google Earth Engine</vt:lpstr>
      <vt:lpstr>EEFlux: ET de METRIC en base a Google Earth Engine</vt:lpstr>
      <vt:lpstr>Resumen</vt:lpstr>
      <vt:lpstr>Lo Siguiente: Ejercicio Práctico: Descarga de Datos de la ET para la Cuenca de San Francisco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690</cp:revision>
  <dcterms:created xsi:type="dcterms:W3CDTF">2016-01-25T16:50:10Z</dcterms:created>
  <dcterms:modified xsi:type="dcterms:W3CDTF">2022-10-26T19:32:03Z</dcterms:modified>
</cp:coreProperties>
</file>